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3"/>
  </p:notes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64" r:id="rId10"/>
    <p:sldId id="266" r:id="rId11"/>
    <p:sldId id="269" r:id="rId12"/>
    <p:sldId id="268" r:id="rId13"/>
    <p:sldId id="267" r:id="rId14"/>
    <p:sldId id="270" r:id="rId15"/>
    <p:sldId id="271" r:id="rId16"/>
    <p:sldId id="273" r:id="rId17"/>
    <p:sldId id="272" r:id="rId18"/>
    <p:sldId id="274" r:id="rId19"/>
    <p:sldId id="275" r:id="rId20"/>
    <p:sldId id="277" r:id="rId21"/>
    <p:sldId id="276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8" r:id="rId32"/>
    <p:sldId id="289" r:id="rId33"/>
    <p:sldId id="290" r:id="rId34"/>
    <p:sldId id="291" r:id="rId35"/>
    <p:sldId id="292" r:id="rId36"/>
    <p:sldId id="293" r:id="rId37"/>
    <p:sldId id="294" r:id="rId38"/>
    <p:sldId id="295" r:id="rId39"/>
    <p:sldId id="296" r:id="rId40"/>
    <p:sldId id="297" r:id="rId41"/>
    <p:sldId id="298" r:id="rId42"/>
    <p:sldId id="299" r:id="rId43"/>
    <p:sldId id="300" r:id="rId44"/>
    <p:sldId id="301" r:id="rId45"/>
    <p:sldId id="302" r:id="rId46"/>
    <p:sldId id="303" r:id="rId47"/>
    <p:sldId id="304" r:id="rId48"/>
    <p:sldId id="305" r:id="rId49"/>
    <p:sldId id="306" r:id="rId50"/>
    <p:sldId id="307" r:id="rId51"/>
    <p:sldId id="308" r:id="rId52"/>
    <p:sldId id="309" r:id="rId53"/>
    <p:sldId id="310" r:id="rId54"/>
    <p:sldId id="311" r:id="rId55"/>
    <p:sldId id="313" r:id="rId56"/>
    <p:sldId id="314" r:id="rId57"/>
    <p:sldId id="315" r:id="rId58"/>
    <p:sldId id="312" r:id="rId59"/>
    <p:sldId id="316" r:id="rId60"/>
    <p:sldId id="317" r:id="rId61"/>
    <p:sldId id="287" r:id="rId6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2F82679-0D67-4508-9AEF-A84C6F534394}" v="61" dt="2020-11-20T03:00:04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68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notesMaster" Target="notesMasters/notesMaster1.xml"/><Relationship Id="rId68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presProps" Target="presProps.xml"/><Relationship Id="rId69" Type="http://schemas.microsoft.com/office/2015/10/relationships/revisionInfo" Target="revisionInfo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upraja Karanam" userId="785ca9bf-e0d1-4b79-b772-4afe55b1803b" providerId="ADAL" clId="{B2F82679-0D67-4508-9AEF-A84C6F534394}"/>
    <pc:docChg chg="undo redo custSel addSld delSld modSld">
      <pc:chgData name="Supraja Karanam" userId="785ca9bf-e0d1-4b79-b772-4afe55b1803b" providerId="ADAL" clId="{B2F82679-0D67-4508-9AEF-A84C6F534394}" dt="2020-11-20T05:06:18.264" v="782" actId="1076"/>
      <pc:docMkLst>
        <pc:docMk/>
      </pc:docMkLst>
      <pc:sldChg chg="addSp modSp mod">
        <pc:chgData name="Supraja Karanam" userId="785ca9bf-e0d1-4b79-b772-4afe55b1803b" providerId="ADAL" clId="{B2F82679-0D67-4508-9AEF-A84C6F534394}" dt="2020-11-20T05:06:06.123" v="780" actId="1076"/>
        <pc:sldMkLst>
          <pc:docMk/>
          <pc:sldMk cId="3182475001" sldId="256"/>
        </pc:sldMkLst>
        <pc:spChg chg="add mod">
          <ac:chgData name="Supraja Karanam" userId="785ca9bf-e0d1-4b79-b772-4afe55b1803b" providerId="ADAL" clId="{B2F82679-0D67-4508-9AEF-A84C6F534394}" dt="2020-11-20T05:06:06.123" v="780" actId="1076"/>
          <ac:spMkLst>
            <pc:docMk/>
            <pc:sldMk cId="3182475001" sldId="256"/>
            <ac:spMk id="7" creationId="{D36E59F2-CE00-4AF2-A684-0D8E9420CF5F}"/>
          </ac:spMkLst>
        </pc:spChg>
      </pc:sldChg>
      <pc:sldChg chg="addSp">
        <pc:chgData name="Supraja Karanam" userId="785ca9bf-e0d1-4b79-b772-4afe55b1803b" providerId="ADAL" clId="{B2F82679-0D67-4508-9AEF-A84C6F534394}" dt="2020-11-19T05:47:04.004" v="1"/>
        <pc:sldMkLst>
          <pc:docMk/>
          <pc:sldMk cId="1106356559" sldId="260"/>
        </pc:sldMkLst>
        <pc:picChg chg="add">
          <ac:chgData name="Supraja Karanam" userId="785ca9bf-e0d1-4b79-b772-4afe55b1803b" providerId="ADAL" clId="{B2F82679-0D67-4508-9AEF-A84C6F534394}" dt="2020-11-19T05:47:04.004" v="1"/>
          <ac:picMkLst>
            <pc:docMk/>
            <pc:sldMk cId="1106356559" sldId="260"/>
            <ac:picMk id="1026" creationId="{741E6A41-648A-4620-85FD-F36A44B4ED85}"/>
          </ac:picMkLst>
        </pc:picChg>
      </pc:sldChg>
      <pc:sldChg chg="delSp modSp add del mod">
        <pc:chgData name="Supraja Karanam" userId="785ca9bf-e0d1-4b79-b772-4afe55b1803b" providerId="ADAL" clId="{B2F82679-0D67-4508-9AEF-A84C6F534394}" dt="2020-11-19T05:59:37.892" v="92" actId="20577"/>
        <pc:sldMkLst>
          <pc:docMk/>
          <pc:sldMk cId="1163328765" sldId="260"/>
        </pc:sldMkLst>
        <pc:spChg chg="mod">
          <ac:chgData name="Supraja Karanam" userId="785ca9bf-e0d1-4b79-b772-4afe55b1803b" providerId="ADAL" clId="{B2F82679-0D67-4508-9AEF-A84C6F534394}" dt="2020-11-19T05:51:27.810" v="36" actId="6549"/>
          <ac:spMkLst>
            <pc:docMk/>
            <pc:sldMk cId="1163328765" sldId="260"/>
            <ac:spMk id="3" creationId="{5B08F2C6-FD5A-4B7B-BBBF-86B99E673277}"/>
          </ac:spMkLst>
        </pc:spChg>
        <pc:spChg chg="mod">
          <ac:chgData name="Supraja Karanam" userId="785ca9bf-e0d1-4b79-b772-4afe55b1803b" providerId="ADAL" clId="{B2F82679-0D67-4508-9AEF-A84C6F534394}" dt="2020-11-19T05:59:37.892" v="92" actId="20577"/>
          <ac:spMkLst>
            <pc:docMk/>
            <pc:sldMk cId="1163328765" sldId="260"/>
            <ac:spMk id="4" creationId="{9E410187-C627-494A-B786-2466A0356201}"/>
          </ac:spMkLst>
        </pc:spChg>
        <pc:picChg chg="mod">
          <ac:chgData name="Supraja Karanam" userId="785ca9bf-e0d1-4b79-b772-4afe55b1803b" providerId="ADAL" clId="{B2F82679-0D67-4508-9AEF-A84C6F534394}" dt="2020-11-19T05:47:14.323" v="5" actId="14100"/>
          <ac:picMkLst>
            <pc:docMk/>
            <pc:sldMk cId="1163328765" sldId="260"/>
            <ac:picMk id="1026" creationId="{741E6A41-648A-4620-85FD-F36A44B4ED85}"/>
          </ac:picMkLst>
        </pc:picChg>
        <pc:picChg chg="del">
          <ac:chgData name="Supraja Karanam" userId="785ca9bf-e0d1-4b79-b772-4afe55b1803b" providerId="ADAL" clId="{B2F82679-0D67-4508-9AEF-A84C6F534394}" dt="2020-11-19T05:47:02.755" v="0" actId="478"/>
          <ac:picMkLst>
            <pc:docMk/>
            <pc:sldMk cId="1163328765" sldId="260"/>
            <ac:picMk id="2050" creationId="{D6B62678-CCBA-4601-8A10-BE18FF27859A}"/>
          </ac:picMkLst>
        </pc:picChg>
      </pc:sldChg>
      <pc:sldChg chg="modNotesTx">
        <pc:chgData name="Supraja Karanam" userId="785ca9bf-e0d1-4b79-b772-4afe55b1803b" providerId="ADAL" clId="{B2F82679-0D67-4508-9AEF-A84C6F534394}" dt="2020-11-19T06:32:08.261" v="200" actId="20577"/>
        <pc:sldMkLst>
          <pc:docMk/>
          <pc:sldMk cId="2656109136" sldId="285"/>
        </pc:sldMkLst>
      </pc:sldChg>
      <pc:sldChg chg="modSp mod modNotesTx">
        <pc:chgData name="Supraja Karanam" userId="785ca9bf-e0d1-4b79-b772-4afe55b1803b" providerId="ADAL" clId="{B2F82679-0D67-4508-9AEF-A84C6F534394}" dt="2020-11-19T06:34:39.732" v="327" actId="1076"/>
        <pc:sldMkLst>
          <pc:docMk/>
          <pc:sldMk cId="1224747942" sldId="286"/>
        </pc:sldMkLst>
        <pc:spChg chg="mod">
          <ac:chgData name="Supraja Karanam" userId="785ca9bf-e0d1-4b79-b772-4afe55b1803b" providerId="ADAL" clId="{B2F82679-0D67-4508-9AEF-A84C6F534394}" dt="2020-11-19T06:32:43.198" v="202" actId="1076"/>
          <ac:spMkLst>
            <pc:docMk/>
            <pc:sldMk cId="1224747942" sldId="286"/>
            <ac:spMk id="3" creationId="{E2116E84-322C-43BA-A183-5BFA9E699595}"/>
          </ac:spMkLst>
        </pc:spChg>
        <pc:spChg chg="mod">
          <ac:chgData name="Supraja Karanam" userId="785ca9bf-e0d1-4b79-b772-4afe55b1803b" providerId="ADAL" clId="{B2F82679-0D67-4508-9AEF-A84C6F534394}" dt="2020-11-19T06:34:39.732" v="327" actId="1076"/>
          <ac:spMkLst>
            <pc:docMk/>
            <pc:sldMk cId="1224747942" sldId="286"/>
            <ac:spMk id="5" creationId="{0C3685CC-7EFA-4ED2-96F7-FC53DD939570}"/>
          </ac:spMkLst>
        </pc:spChg>
      </pc:sldChg>
      <pc:sldChg chg="addSp modSp mod">
        <pc:chgData name="Supraja Karanam" userId="785ca9bf-e0d1-4b79-b772-4afe55b1803b" providerId="ADAL" clId="{B2F82679-0D67-4508-9AEF-A84C6F534394}" dt="2020-11-20T05:06:18.264" v="782" actId="1076"/>
        <pc:sldMkLst>
          <pc:docMk/>
          <pc:sldMk cId="2150798661" sldId="287"/>
        </pc:sldMkLst>
        <pc:spChg chg="add mod">
          <ac:chgData name="Supraja Karanam" userId="785ca9bf-e0d1-4b79-b772-4afe55b1803b" providerId="ADAL" clId="{B2F82679-0D67-4508-9AEF-A84C6F534394}" dt="2020-11-20T05:06:18.264" v="782" actId="1076"/>
          <ac:spMkLst>
            <pc:docMk/>
            <pc:sldMk cId="2150798661" sldId="287"/>
            <ac:spMk id="4" creationId="{AF4B6C48-FD1D-4BC7-8A02-FB13233F3737}"/>
          </ac:spMkLst>
        </pc:spChg>
      </pc:sldChg>
      <pc:sldChg chg="addSp modSp mod">
        <pc:chgData name="Supraja Karanam" userId="785ca9bf-e0d1-4b79-b772-4afe55b1803b" providerId="ADAL" clId="{B2F82679-0D67-4508-9AEF-A84C6F534394}" dt="2020-11-19T06:46:52.219" v="662" actId="14100"/>
        <pc:sldMkLst>
          <pc:docMk/>
          <pc:sldMk cId="4019740556" sldId="311"/>
        </pc:sldMkLst>
        <pc:spChg chg="add mod">
          <ac:chgData name="Supraja Karanam" userId="785ca9bf-e0d1-4b79-b772-4afe55b1803b" providerId="ADAL" clId="{B2F82679-0D67-4508-9AEF-A84C6F534394}" dt="2020-11-19T06:46:48.433" v="661" actId="1076"/>
          <ac:spMkLst>
            <pc:docMk/>
            <pc:sldMk cId="4019740556" sldId="311"/>
            <ac:spMk id="3" creationId="{DBAF8DFC-4889-4B9E-9957-4797B3468412}"/>
          </ac:spMkLst>
        </pc:spChg>
        <pc:picChg chg="mod">
          <ac:chgData name="Supraja Karanam" userId="785ca9bf-e0d1-4b79-b772-4afe55b1803b" providerId="ADAL" clId="{B2F82679-0D67-4508-9AEF-A84C6F534394}" dt="2020-11-19T06:46:52.219" v="662" actId="14100"/>
          <ac:picMkLst>
            <pc:docMk/>
            <pc:sldMk cId="4019740556" sldId="311"/>
            <ac:picMk id="25" creationId="{1C952E9D-0D07-4595-83E1-AF37DA6140D7}"/>
          </ac:picMkLst>
        </pc:picChg>
      </pc:sldChg>
      <pc:sldChg chg="addSp">
        <pc:chgData name="Supraja Karanam" userId="785ca9bf-e0d1-4b79-b772-4afe55b1803b" providerId="ADAL" clId="{B2F82679-0D67-4508-9AEF-A84C6F534394}" dt="2020-11-20T02:50:02.420" v="698"/>
        <pc:sldMkLst>
          <pc:docMk/>
          <pc:sldMk cId="1417999277" sldId="316"/>
        </pc:sldMkLst>
        <pc:picChg chg="add">
          <ac:chgData name="Supraja Karanam" userId="785ca9bf-e0d1-4b79-b772-4afe55b1803b" providerId="ADAL" clId="{B2F82679-0D67-4508-9AEF-A84C6F534394}" dt="2020-11-20T02:50:02.420" v="698"/>
          <ac:picMkLst>
            <pc:docMk/>
            <pc:sldMk cId="1417999277" sldId="316"/>
            <ac:picMk id="1026" creationId="{785205A7-5B0E-45DB-B927-93A59F559794}"/>
          </ac:picMkLst>
        </pc:picChg>
      </pc:sldChg>
      <pc:sldChg chg="addSp delSp modSp add del mod">
        <pc:chgData name="Supraja Karanam" userId="785ca9bf-e0d1-4b79-b772-4afe55b1803b" providerId="ADAL" clId="{B2F82679-0D67-4508-9AEF-A84C6F534394}" dt="2020-11-20T02:51:38.269" v="708" actId="1076"/>
        <pc:sldMkLst>
          <pc:docMk/>
          <pc:sldMk cId="4144473749" sldId="316"/>
        </pc:sldMkLst>
        <pc:spChg chg="add del mod">
          <ac:chgData name="Supraja Karanam" userId="785ca9bf-e0d1-4b79-b772-4afe55b1803b" providerId="ADAL" clId="{B2F82679-0D67-4508-9AEF-A84C6F534394}" dt="2020-11-20T02:50:21.618" v="702" actId="478"/>
          <ac:spMkLst>
            <pc:docMk/>
            <pc:sldMk cId="4144473749" sldId="316"/>
            <ac:spMk id="4" creationId="{FB41A149-9C65-4F40-B958-E2AB32A077B4}"/>
          </ac:spMkLst>
        </pc:spChg>
        <pc:spChg chg="add del mod">
          <ac:chgData name="Supraja Karanam" userId="785ca9bf-e0d1-4b79-b772-4afe55b1803b" providerId="ADAL" clId="{B2F82679-0D67-4508-9AEF-A84C6F534394}" dt="2020-11-20T02:50:23.385" v="704" actId="478"/>
          <ac:spMkLst>
            <pc:docMk/>
            <pc:sldMk cId="4144473749" sldId="316"/>
            <ac:spMk id="5" creationId="{D4E90BC6-3071-4221-83CA-96B2DF3EA2C7}"/>
          </ac:spMkLst>
        </pc:spChg>
        <pc:spChg chg="mod">
          <ac:chgData name="Supraja Karanam" userId="785ca9bf-e0d1-4b79-b772-4afe55b1803b" providerId="ADAL" clId="{B2F82679-0D67-4508-9AEF-A84C6F534394}" dt="2020-11-20T02:50:31.047" v="706" actId="255"/>
          <ac:spMkLst>
            <pc:docMk/>
            <pc:sldMk cId="4144473749" sldId="316"/>
            <ac:spMk id="11" creationId="{81807C95-0D39-4439-BE9D-26632C3BDDA2}"/>
          </ac:spMkLst>
        </pc:spChg>
        <pc:picChg chg="mod">
          <ac:chgData name="Supraja Karanam" userId="785ca9bf-e0d1-4b79-b772-4afe55b1803b" providerId="ADAL" clId="{B2F82679-0D67-4508-9AEF-A84C6F534394}" dt="2020-11-20T02:51:38.269" v="708" actId="1076"/>
          <ac:picMkLst>
            <pc:docMk/>
            <pc:sldMk cId="4144473749" sldId="316"/>
            <ac:picMk id="1026" creationId="{785205A7-5B0E-45DB-B927-93A59F559794}"/>
          </ac:picMkLst>
        </pc:picChg>
      </pc:sldChg>
      <pc:sldChg chg="addSp">
        <pc:chgData name="Supraja Karanam" userId="785ca9bf-e0d1-4b79-b772-4afe55b1803b" providerId="ADAL" clId="{B2F82679-0D67-4508-9AEF-A84C6F534394}" dt="2020-11-20T02:57:55.047" v="727"/>
        <pc:sldMkLst>
          <pc:docMk/>
          <pc:sldMk cId="2541505374" sldId="317"/>
        </pc:sldMkLst>
        <pc:picChg chg="add">
          <ac:chgData name="Supraja Karanam" userId="785ca9bf-e0d1-4b79-b772-4afe55b1803b" providerId="ADAL" clId="{B2F82679-0D67-4508-9AEF-A84C6F534394}" dt="2020-11-20T02:57:55.047" v="727"/>
          <ac:picMkLst>
            <pc:docMk/>
            <pc:sldMk cId="2541505374" sldId="317"/>
            <ac:picMk id="2050" creationId="{C351F867-D4FA-460E-B05A-24C92FFE4EE2}"/>
          </ac:picMkLst>
        </pc:picChg>
      </pc:sldChg>
      <pc:sldChg chg="delSp modSp add del mod">
        <pc:chgData name="Supraja Karanam" userId="785ca9bf-e0d1-4b79-b772-4afe55b1803b" providerId="ADAL" clId="{B2F82679-0D67-4508-9AEF-A84C6F534394}" dt="2020-11-20T03:00:04.619" v="778" actId="1076"/>
        <pc:sldMkLst>
          <pc:docMk/>
          <pc:sldMk cId="2765012778" sldId="317"/>
        </pc:sldMkLst>
        <pc:spChg chg="mod">
          <ac:chgData name="Supraja Karanam" userId="785ca9bf-e0d1-4b79-b772-4afe55b1803b" providerId="ADAL" clId="{B2F82679-0D67-4508-9AEF-A84C6F534394}" dt="2020-11-20T02:57:26.093" v="721" actId="20577"/>
          <ac:spMkLst>
            <pc:docMk/>
            <pc:sldMk cId="2765012778" sldId="317"/>
            <ac:spMk id="2" creationId="{C859F5F8-341B-4113-83A1-CDF98089FBA9}"/>
          </ac:spMkLst>
        </pc:spChg>
        <pc:spChg chg="del mod">
          <ac:chgData name="Supraja Karanam" userId="785ca9bf-e0d1-4b79-b772-4afe55b1803b" providerId="ADAL" clId="{B2F82679-0D67-4508-9AEF-A84C6F534394}" dt="2020-11-20T02:57:36.979" v="726" actId="478"/>
          <ac:spMkLst>
            <pc:docMk/>
            <pc:sldMk cId="2765012778" sldId="317"/>
            <ac:spMk id="3" creationId="{FAA3AE34-63EA-40C1-B17C-3B22EEBF0B7F}"/>
          </ac:spMkLst>
        </pc:spChg>
        <pc:spChg chg="del mod">
          <ac:chgData name="Supraja Karanam" userId="785ca9bf-e0d1-4b79-b772-4afe55b1803b" providerId="ADAL" clId="{B2F82679-0D67-4508-9AEF-A84C6F534394}" dt="2020-11-20T02:57:34.319" v="723" actId="478"/>
          <ac:spMkLst>
            <pc:docMk/>
            <pc:sldMk cId="2765012778" sldId="317"/>
            <ac:spMk id="11" creationId="{81807C95-0D39-4439-BE9D-26632C3BDDA2}"/>
          </ac:spMkLst>
        </pc:spChg>
        <pc:picChg chg="del">
          <ac:chgData name="Supraja Karanam" userId="785ca9bf-e0d1-4b79-b772-4afe55b1803b" providerId="ADAL" clId="{B2F82679-0D67-4508-9AEF-A84C6F534394}" dt="2020-11-20T02:57:35.237" v="724" actId="478"/>
          <ac:picMkLst>
            <pc:docMk/>
            <pc:sldMk cId="2765012778" sldId="317"/>
            <ac:picMk id="1026" creationId="{785205A7-5B0E-45DB-B927-93A59F559794}"/>
          </ac:picMkLst>
        </pc:picChg>
        <pc:picChg chg="mod">
          <ac:chgData name="Supraja Karanam" userId="785ca9bf-e0d1-4b79-b772-4afe55b1803b" providerId="ADAL" clId="{B2F82679-0D67-4508-9AEF-A84C6F534394}" dt="2020-11-20T02:59:13.545" v="770" actId="1076"/>
          <ac:picMkLst>
            <pc:docMk/>
            <pc:sldMk cId="2765012778" sldId="317"/>
            <ac:picMk id="2050" creationId="{C351F867-D4FA-460E-B05A-24C92FFE4EE2}"/>
          </ac:picMkLst>
        </pc:picChg>
        <pc:picChg chg="mod">
          <ac:chgData name="Supraja Karanam" userId="785ca9bf-e0d1-4b79-b772-4afe55b1803b" providerId="ADAL" clId="{B2F82679-0D67-4508-9AEF-A84C6F534394}" dt="2020-11-20T03:00:04.619" v="778" actId="1076"/>
          <ac:picMkLst>
            <pc:docMk/>
            <pc:sldMk cId="2765012778" sldId="317"/>
            <ac:picMk id="3074" creationId="{8392A359-E105-4347-A065-207F156B6B72}"/>
          </ac:picMkLst>
        </pc:picChg>
      </pc:sldChg>
      <pc:sldChg chg="addSp">
        <pc:chgData name="Supraja Karanam" userId="785ca9bf-e0d1-4b79-b772-4afe55b1803b" providerId="ADAL" clId="{B2F82679-0D67-4508-9AEF-A84C6F534394}" dt="2020-11-20T02:59:38.783" v="771"/>
        <pc:sldMkLst>
          <pc:docMk/>
          <pc:sldMk cId="4053433657" sldId="317"/>
        </pc:sldMkLst>
        <pc:picChg chg="add">
          <ac:chgData name="Supraja Karanam" userId="785ca9bf-e0d1-4b79-b772-4afe55b1803b" providerId="ADAL" clId="{B2F82679-0D67-4508-9AEF-A84C6F534394}" dt="2020-11-20T02:59:38.783" v="771"/>
          <ac:picMkLst>
            <pc:docMk/>
            <pc:sldMk cId="4053433657" sldId="317"/>
            <ac:picMk id="3074" creationId="{8392A359-E105-4347-A065-207F156B6B72}"/>
          </ac:picMkLst>
        </pc:picChg>
      </pc:sldChg>
    </pc:docChg>
  </pc:docChgLst>
</pc:chgInfo>
</file>

<file path=ppt/media/image1.jpeg>
</file>

<file path=ppt/media/image10.jpeg>
</file>

<file path=ppt/media/image11.gif>
</file>

<file path=ppt/media/image12.jpeg>
</file>

<file path=ppt/media/image13.gif>
</file>

<file path=ppt/media/image14.gif>
</file>

<file path=ppt/media/image15.png>
</file>

<file path=ppt/media/image16.jpeg>
</file>

<file path=ppt/media/image17.jpeg>
</file>

<file path=ppt/media/image18.gif>
</file>

<file path=ppt/media/image19.gif>
</file>

<file path=ppt/media/image2.jpeg>
</file>

<file path=ppt/media/image20.png>
</file>

<file path=ppt/media/image21.png>
</file>

<file path=ppt/media/image22.png>
</file>

<file path=ppt/media/image23.png>
</file>

<file path=ppt/media/image3.jpeg>
</file>

<file path=ppt/media/image4.png>
</file>

<file path=ppt/media/image5.jpe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7D8DB0-3E80-4CC2-A69E-08212225C98B}" type="datetimeFigureOut">
              <a:rPr lang="en-US" smtClean="0"/>
              <a:t>11/20/2020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3FBAEE-B983-4CDA-B5ED-8CE1B0D47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0116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can tell the quality of the cluster by finding the variance within each cluster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3FBAEE-B983-4CDA-B5ED-8CE1B0D4748A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9869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K-means can’t tell which is the best clustering. But it keeps a track of these clusters and corresponding variance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3FBAEE-B983-4CDA-B5ED-8CE1B0D4748A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0464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11/20/2020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6834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11/20/2020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618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11/20/2020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7925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11/20/2020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7524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11/20/2020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4174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11/20/2020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1866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11/20/2020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0101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11/20/2020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707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11/20/2020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492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11/20/2020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0020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11/20/2020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040943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11/20/2020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4375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akarana/DOLClustering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akarana/DOLClustering" TargetMode="Externa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3DD950BD-AF33-421D-91DE-A67D79DC84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30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7329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3272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A5878C-5D1B-4648-BD5A-4298F883F8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76055" y="2350017"/>
            <a:ext cx="4775075" cy="1630906"/>
          </a:xfrm>
        </p:spPr>
        <p:txBody>
          <a:bodyPr>
            <a:normAutofit/>
          </a:bodyPr>
          <a:lstStyle/>
          <a:p>
            <a:r>
              <a:rPr lang="en-US" sz="4400">
                <a:solidFill>
                  <a:schemeClr val="tx1"/>
                </a:solidFill>
              </a:rPr>
              <a:t>Clustering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36E59F2-CE00-4AF2-A684-0D8E9420CF5F}"/>
              </a:ext>
            </a:extLst>
          </p:cNvPr>
          <p:cNvSpPr txBox="1"/>
          <p:nvPr/>
        </p:nvSpPr>
        <p:spPr>
          <a:xfrm>
            <a:off x="1103272" y="441218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GitHub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24750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59F5F8-341B-4113-83A1-CDF98089F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2"/>
            <a:ext cx="2312480" cy="5762557"/>
          </a:xfrm>
        </p:spPr>
        <p:txBody>
          <a:bodyPr anchor="ctr">
            <a:normAutofit/>
          </a:bodyPr>
          <a:lstStyle/>
          <a:p>
            <a:pPr algn="ctr"/>
            <a:r>
              <a:rPr lang="en-US" sz="2800"/>
              <a:t>Where can I apply K-Means clustering?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1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D18C560A-750A-4391-8FDA-59F0D5AB42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1212" y="1180164"/>
            <a:ext cx="4601521" cy="4731898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516F51F-45F2-481D-A64B-6ED542E3AE66}"/>
              </a:ext>
            </a:extLst>
          </p:cNvPr>
          <p:cNvSpPr txBox="1"/>
          <p:nvPr/>
        </p:nvSpPr>
        <p:spPr>
          <a:xfrm>
            <a:off x="6462588" y="5919231"/>
            <a:ext cx="18213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>
                <a:solidFill>
                  <a:schemeClr val="bg1"/>
                </a:solidFill>
              </a:rPr>
              <a:t>Document Classifier</a:t>
            </a:r>
          </a:p>
        </p:txBody>
      </p:sp>
    </p:spTree>
    <p:extLst>
      <p:ext uri="{BB962C8B-B14F-4D97-AF65-F5344CB8AC3E}">
        <p14:creationId xmlns:p14="http://schemas.microsoft.com/office/powerpoint/2010/main" val="21037096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59F5F8-341B-4113-83A1-CDF98089F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2"/>
            <a:ext cx="2312480" cy="5762557"/>
          </a:xfrm>
        </p:spPr>
        <p:txBody>
          <a:bodyPr anchor="ctr">
            <a:normAutofit/>
          </a:bodyPr>
          <a:lstStyle/>
          <a:p>
            <a:pPr algn="ctr"/>
            <a:r>
              <a:rPr lang="en-US" sz="2800"/>
              <a:t>K-Means Algorithm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C17DADE-200D-4EF5-8E4F-94F335B5E6DD}"/>
              </a:ext>
            </a:extLst>
          </p:cNvPr>
          <p:cNvCxnSpPr/>
          <p:nvPr/>
        </p:nvCxnSpPr>
        <p:spPr>
          <a:xfrm flipV="1">
            <a:off x="4724400" y="1735667"/>
            <a:ext cx="5757333" cy="3488266"/>
          </a:xfrm>
          <a:prstGeom prst="line">
            <a:avLst/>
          </a:prstGeom>
          <a:ln w="571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0D76218F-6E53-46D0-9C9C-E59EF3F3EFB8}"/>
              </a:ext>
            </a:extLst>
          </p:cNvPr>
          <p:cNvSpPr/>
          <p:nvPr/>
        </p:nvSpPr>
        <p:spPr>
          <a:xfrm>
            <a:off x="7264400" y="3420532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A3CD920-7B00-4242-8CBC-B495B46EC0FE}"/>
              </a:ext>
            </a:extLst>
          </p:cNvPr>
          <p:cNvSpPr/>
          <p:nvPr/>
        </p:nvSpPr>
        <p:spPr>
          <a:xfrm>
            <a:off x="5466080" y="4478865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D28E3C3-CDE8-46E1-98A7-BBE437D5214F}"/>
              </a:ext>
            </a:extLst>
          </p:cNvPr>
          <p:cNvSpPr/>
          <p:nvPr/>
        </p:nvSpPr>
        <p:spPr>
          <a:xfrm>
            <a:off x="5901266" y="4224867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9EAA2C-8BAF-401B-A01B-FC4B7FE67FC8}"/>
              </a:ext>
            </a:extLst>
          </p:cNvPr>
          <p:cNvSpPr/>
          <p:nvPr/>
        </p:nvSpPr>
        <p:spPr>
          <a:xfrm>
            <a:off x="6874933" y="36322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7CCA32E-2221-4F43-8014-AFA34960EFF9}"/>
              </a:ext>
            </a:extLst>
          </p:cNvPr>
          <p:cNvSpPr/>
          <p:nvPr/>
        </p:nvSpPr>
        <p:spPr>
          <a:xfrm>
            <a:off x="7628634" y="3187697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B5EA51E-1B69-4E91-9AC1-D5FEDA9D77B8}"/>
              </a:ext>
            </a:extLst>
          </p:cNvPr>
          <p:cNvSpPr/>
          <p:nvPr/>
        </p:nvSpPr>
        <p:spPr>
          <a:xfrm>
            <a:off x="8018101" y="296998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3E34E69-0CB1-418F-9D1C-78B101D1B69C}"/>
              </a:ext>
            </a:extLst>
          </p:cNvPr>
          <p:cNvSpPr/>
          <p:nvPr/>
        </p:nvSpPr>
        <p:spPr>
          <a:xfrm>
            <a:off x="5029200" y="47498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CB2847EC-CEAF-4C59-87A9-0A2FF14AF944}"/>
              </a:ext>
            </a:extLst>
          </p:cNvPr>
          <p:cNvSpPr/>
          <p:nvPr/>
        </p:nvSpPr>
        <p:spPr>
          <a:xfrm>
            <a:off x="9169400" y="22606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351200AF-357E-4235-9DA9-D5A20ECB3E7D}"/>
              </a:ext>
            </a:extLst>
          </p:cNvPr>
          <p:cNvSpPr/>
          <p:nvPr/>
        </p:nvSpPr>
        <p:spPr>
          <a:xfrm>
            <a:off x="9558867" y="20320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3800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59F5F8-341B-4113-83A1-CDF98089F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2"/>
            <a:ext cx="2312480" cy="5762557"/>
          </a:xfrm>
        </p:spPr>
        <p:txBody>
          <a:bodyPr anchor="ctr">
            <a:normAutofit/>
          </a:bodyPr>
          <a:lstStyle/>
          <a:p>
            <a:pPr algn="ctr"/>
            <a:r>
              <a:rPr lang="en-US" sz="2800"/>
              <a:t>K-Means Algorithm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C17DADE-200D-4EF5-8E4F-94F335B5E6DD}"/>
              </a:ext>
            </a:extLst>
          </p:cNvPr>
          <p:cNvCxnSpPr/>
          <p:nvPr/>
        </p:nvCxnSpPr>
        <p:spPr>
          <a:xfrm flipV="1">
            <a:off x="4724400" y="1735667"/>
            <a:ext cx="5757333" cy="3488266"/>
          </a:xfrm>
          <a:prstGeom prst="line">
            <a:avLst/>
          </a:prstGeom>
          <a:ln w="571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0D76218F-6E53-46D0-9C9C-E59EF3F3EFB8}"/>
              </a:ext>
            </a:extLst>
          </p:cNvPr>
          <p:cNvSpPr/>
          <p:nvPr/>
        </p:nvSpPr>
        <p:spPr>
          <a:xfrm>
            <a:off x="7264400" y="3420532"/>
            <a:ext cx="389467" cy="330200"/>
          </a:xfrm>
          <a:prstGeom prst="ellipse">
            <a:avLst/>
          </a:prstGeom>
          <a:solidFill>
            <a:srgbClr val="FF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A3CD920-7B00-4242-8CBC-B495B46EC0FE}"/>
              </a:ext>
            </a:extLst>
          </p:cNvPr>
          <p:cNvSpPr/>
          <p:nvPr/>
        </p:nvSpPr>
        <p:spPr>
          <a:xfrm>
            <a:off x="5511799" y="4419600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D28E3C3-CDE8-46E1-98A7-BBE437D5214F}"/>
              </a:ext>
            </a:extLst>
          </p:cNvPr>
          <p:cNvSpPr/>
          <p:nvPr/>
        </p:nvSpPr>
        <p:spPr>
          <a:xfrm>
            <a:off x="5901266" y="4224867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9EAA2C-8BAF-401B-A01B-FC4B7FE67FC8}"/>
              </a:ext>
            </a:extLst>
          </p:cNvPr>
          <p:cNvSpPr/>
          <p:nvPr/>
        </p:nvSpPr>
        <p:spPr>
          <a:xfrm>
            <a:off x="6874933" y="3653366"/>
            <a:ext cx="389467" cy="330200"/>
          </a:xfrm>
          <a:prstGeom prst="ellipse">
            <a:avLst/>
          </a:prstGeom>
          <a:solidFill>
            <a:srgbClr val="FF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7CCA32E-2221-4F43-8014-AFA34960EFF9}"/>
              </a:ext>
            </a:extLst>
          </p:cNvPr>
          <p:cNvSpPr/>
          <p:nvPr/>
        </p:nvSpPr>
        <p:spPr>
          <a:xfrm>
            <a:off x="7628634" y="3187697"/>
            <a:ext cx="389467" cy="330200"/>
          </a:xfrm>
          <a:prstGeom prst="ellipse">
            <a:avLst/>
          </a:prstGeom>
          <a:solidFill>
            <a:srgbClr val="FF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B5EA51E-1B69-4E91-9AC1-D5FEDA9D77B8}"/>
              </a:ext>
            </a:extLst>
          </p:cNvPr>
          <p:cNvSpPr/>
          <p:nvPr/>
        </p:nvSpPr>
        <p:spPr>
          <a:xfrm>
            <a:off x="8018101" y="2954862"/>
            <a:ext cx="389467" cy="330200"/>
          </a:xfrm>
          <a:prstGeom prst="ellipse">
            <a:avLst/>
          </a:prstGeom>
          <a:solidFill>
            <a:srgbClr val="FF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3E34E69-0CB1-418F-9D1C-78B101D1B69C}"/>
              </a:ext>
            </a:extLst>
          </p:cNvPr>
          <p:cNvSpPr/>
          <p:nvPr/>
        </p:nvSpPr>
        <p:spPr>
          <a:xfrm>
            <a:off x="5029200" y="4749800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CB2847EC-CEAF-4C59-87A9-0A2FF14AF944}"/>
              </a:ext>
            </a:extLst>
          </p:cNvPr>
          <p:cNvSpPr/>
          <p:nvPr/>
        </p:nvSpPr>
        <p:spPr>
          <a:xfrm>
            <a:off x="9169400" y="2222175"/>
            <a:ext cx="389467" cy="33020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351200AF-357E-4235-9DA9-D5A20ECB3E7D}"/>
              </a:ext>
            </a:extLst>
          </p:cNvPr>
          <p:cNvSpPr/>
          <p:nvPr/>
        </p:nvSpPr>
        <p:spPr>
          <a:xfrm>
            <a:off x="9558867" y="2032000"/>
            <a:ext cx="389467" cy="33020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5125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59F5F8-341B-4113-83A1-CDF98089F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2"/>
            <a:ext cx="2312480" cy="5762557"/>
          </a:xfrm>
        </p:spPr>
        <p:txBody>
          <a:bodyPr anchor="ctr">
            <a:normAutofit/>
          </a:bodyPr>
          <a:lstStyle/>
          <a:p>
            <a:pPr algn="ctr"/>
            <a:r>
              <a:rPr lang="en-US" sz="2800"/>
              <a:t>K-Means Algorithm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C17DADE-200D-4EF5-8E4F-94F335B5E6DD}"/>
              </a:ext>
            </a:extLst>
          </p:cNvPr>
          <p:cNvCxnSpPr/>
          <p:nvPr/>
        </p:nvCxnSpPr>
        <p:spPr>
          <a:xfrm flipV="1">
            <a:off x="4724400" y="1735667"/>
            <a:ext cx="5757333" cy="3488266"/>
          </a:xfrm>
          <a:prstGeom prst="line">
            <a:avLst/>
          </a:prstGeom>
          <a:ln w="571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0D76218F-6E53-46D0-9C9C-E59EF3F3EFB8}"/>
              </a:ext>
            </a:extLst>
          </p:cNvPr>
          <p:cNvSpPr/>
          <p:nvPr/>
        </p:nvSpPr>
        <p:spPr>
          <a:xfrm>
            <a:off x="7264400" y="3420532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A3CD920-7B00-4242-8CBC-B495B46EC0FE}"/>
              </a:ext>
            </a:extLst>
          </p:cNvPr>
          <p:cNvSpPr/>
          <p:nvPr/>
        </p:nvSpPr>
        <p:spPr>
          <a:xfrm>
            <a:off x="5466080" y="4478865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D28E3C3-CDE8-46E1-98A7-BBE437D5214F}"/>
              </a:ext>
            </a:extLst>
          </p:cNvPr>
          <p:cNvSpPr/>
          <p:nvPr/>
        </p:nvSpPr>
        <p:spPr>
          <a:xfrm>
            <a:off x="5901266" y="4224867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9EAA2C-8BAF-401B-A01B-FC4B7FE67FC8}"/>
              </a:ext>
            </a:extLst>
          </p:cNvPr>
          <p:cNvSpPr/>
          <p:nvPr/>
        </p:nvSpPr>
        <p:spPr>
          <a:xfrm>
            <a:off x="6874933" y="36322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7CCA32E-2221-4F43-8014-AFA34960EFF9}"/>
              </a:ext>
            </a:extLst>
          </p:cNvPr>
          <p:cNvSpPr/>
          <p:nvPr/>
        </p:nvSpPr>
        <p:spPr>
          <a:xfrm>
            <a:off x="7628634" y="3187697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B5EA51E-1B69-4E91-9AC1-D5FEDA9D77B8}"/>
              </a:ext>
            </a:extLst>
          </p:cNvPr>
          <p:cNvSpPr/>
          <p:nvPr/>
        </p:nvSpPr>
        <p:spPr>
          <a:xfrm>
            <a:off x="8018101" y="296998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3E34E69-0CB1-418F-9D1C-78B101D1B69C}"/>
              </a:ext>
            </a:extLst>
          </p:cNvPr>
          <p:cNvSpPr/>
          <p:nvPr/>
        </p:nvSpPr>
        <p:spPr>
          <a:xfrm>
            <a:off x="5029200" y="47498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CB2847EC-CEAF-4C59-87A9-0A2FF14AF944}"/>
              </a:ext>
            </a:extLst>
          </p:cNvPr>
          <p:cNvSpPr/>
          <p:nvPr/>
        </p:nvSpPr>
        <p:spPr>
          <a:xfrm>
            <a:off x="9169400" y="22606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351200AF-357E-4235-9DA9-D5A20ECB3E7D}"/>
              </a:ext>
            </a:extLst>
          </p:cNvPr>
          <p:cNvSpPr/>
          <p:nvPr/>
        </p:nvSpPr>
        <p:spPr>
          <a:xfrm>
            <a:off x="9558867" y="20320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3714EB6-CEAD-4293-BB23-FAB915C3ECF4}"/>
              </a:ext>
            </a:extLst>
          </p:cNvPr>
          <p:cNvSpPr txBox="1"/>
          <p:nvPr/>
        </p:nvSpPr>
        <p:spPr>
          <a:xfrm>
            <a:off x="3629429" y="602735"/>
            <a:ext cx="40934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1. Select the number of clusters K = 3</a:t>
            </a:r>
          </a:p>
        </p:txBody>
      </p:sp>
    </p:spTree>
    <p:extLst>
      <p:ext uri="{BB962C8B-B14F-4D97-AF65-F5344CB8AC3E}">
        <p14:creationId xmlns:p14="http://schemas.microsoft.com/office/powerpoint/2010/main" val="28297445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59F5F8-341B-4113-83A1-CDF98089F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2"/>
            <a:ext cx="2312480" cy="5762557"/>
          </a:xfrm>
        </p:spPr>
        <p:txBody>
          <a:bodyPr anchor="ctr">
            <a:normAutofit/>
          </a:bodyPr>
          <a:lstStyle/>
          <a:p>
            <a:pPr algn="ctr"/>
            <a:r>
              <a:rPr lang="en-US" sz="2800"/>
              <a:t>K-Means Algorithm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C17DADE-200D-4EF5-8E4F-94F335B5E6DD}"/>
              </a:ext>
            </a:extLst>
          </p:cNvPr>
          <p:cNvCxnSpPr/>
          <p:nvPr/>
        </p:nvCxnSpPr>
        <p:spPr>
          <a:xfrm flipV="1">
            <a:off x="4724400" y="1735667"/>
            <a:ext cx="5757333" cy="3488266"/>
          </a:xfrm>
          <a:prstGeom prst="line">
            <a:avLst/>
          </a:prstGeom>
          <a:ln w="571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0D76218F-6E53-46D0-9C9C-E59EF3F3EFB8}"/>
              </a:ext>
            </a:extLst>
          </p:cNvPr>
          <p:cNvSpPr/>
          <p:nvPr/>
        </p:nvSpPr>
        <p:spPr>
          <a:xfrm>
            <a:off x="7264400" y="3420532"/>
            <a:ext cx="389467" cy="330200"/>
          </a:xfrm>
          <a:prstGeom prst="ellipse">
            <a:avLst/>
          </a:prstGeom>
          <a:solidFill>
            <a:srgbClr val="FF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A3CD920-7B00-4242-8CBC-B495B46EC0FE}"/>
              </a:ext>
            </a:extLst>
          </p:cNvPr>
          <p:cNvSpPr/>
          <p:nvPr/>
        </p:nvSpPr>
        <p:spPr>
          <a:xfrm>
            <a:off x="5466080" y="4478865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D28E3C3-CDE8-46E1-98A7-BBE437D5214F}"/>
              </a:ext>
            </a:extLst>
          </p:cNvPr>
          <p:cNvSpPr/>
          <p:nvPr/>
        </p:nvSpPr>
        <p:spPr>
          <a:xfrm>
            <a:off x="5901266" y="4224867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50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9EAA2C-8BAF-401B-A01B-FC4B7FE67FC8}"/>
              </a:ext>
            </a:extLst>
          </p:cNvPr>
          <p:cNvSpPr/>
          <p:nvPr/>
        </p:nvSpPr>
        <p:spPr>
          <a:xfrm>
            <a:off x="6874933" y="36322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7CCA32E-2221-4F43-8014-AFA34960EFF9}"/>
              </a:ext>
            </a:extLst>
          </p:cNvPr>
          <p:cNvSpPr/>
          <p:nvPr/>
        </p:nvSpPr>
        <p:spPr>
          <a:xfrm>
            <a:off x="7628634" y="3187697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B5EA51E-1B69-4E91-9AC1-D5FEDA9D77B8}"/>
              </a:ext>
            </a:extLst>
          </p:cNvPr>
          <p:cNvSpPr/>
          <p:nvPr/>
        </p:nvSpPr>
        <p:spPr>
          <a:xfrm>
            <a:off x="8018101" y="2969980"/>
            <a:ext cx="389467" cy="33020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3E34E69-0CB1-418F-9D1C-78B101D1B69C}"/>
              </a:ext>
            </a:extLst>
          </p:cNvPr>
          <p:cNvSpPr/>
          <p:nvPr/>
        </p:nvSpPr>
        <p:spPr>
          <a:xfrm>
            <a:off x="5029200" y="47498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CB2847EC-CEAF-4C59-87A9-0A2FF14AF944}"/>
              </a:ext>
            </a:extLst>
          </p:cNvPr>
          <p:cNvSpPr/>
          <p:nvPr/>
        </p:nvSpPr>
        <p:spPr>
          <a:xfrm>
            <a:off x="9169400" y="22606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351200AF-357E-4235-9DA9-D5A20ECB3E7D}"/>
              </a:ext>
            </a:extLst>
          </p:cNvPr>
          <p:cNvSpPr/>
          <p:nvPr/>
        </p:nvSpPr>
        <p:spPr>
          <a:xfrm>
            <a:off x="9558867" y="20320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3714EB6-CEAD-4293-BB23-FAB915C3ECF4}"/>
              </a:ext>
            </a:extLst>
          </p:cNvPr>
          <p:cNvSpPr txBox="1"/>
          <p:nvPr/>
        </p:nvSpPr>
        <p:spPr>
          <a:xfrm>
            <a:off x="3629429" y="602735"/>
            <a:ext cx="41948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>
                <a:solidFill>
                  <a:schemeClr val="bg1"/>
                </a:solidFill>
              </a:rPr>
              <a:t>Select the number of clusters K = 3</a:t>
            </a:r>
          </a:p>
          <a:p>
            <a:pPr marL="342900" indent="-342900">
              <a:buAutoNum type="arabicPeriod"/>
            </a:pPr>
            <a:r>
              <a:rPr lang="en-US">
                <a:solidFill>
                  <a:schemeClr val="bg1"/>
                </a:solidFill>
              </a:rPr>
              <a:t>Select 3 random data points</a:t>
            </a:r>
          </a:p>
        </p:txBody>
      </p:sp>
    </p:spTree>
    <p:extLst>
      <p:ext uri="{BB962C8B-B14F-4D97-AF65-F5344CB8AC3E}">
        <p14:creationId xmlns:p14="http://schemas.microsoft.com/office/powerpoint/2010/main" val="24713398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59F5F8-341B-4113-83A1-CDF98089F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2"/>
            <a:ext cx="2312480" cy="5762557"/>
          </a:xfrm>
        </p:spPr>
        <p:txBody>
          <a:bodyPr anchor="ctr">
            <a:normAutofit/>
          </a:bodyPr>
          <a:lstStyle/>
          <a:p>
            <a:pPr algn="ctr"/>
            <a:r>
              <a:rPr lang="en-US" sz="2800"/>
              <a:t>K-Means Algorithm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C17DADE-200D-4EF5-8E4F-94F335B5E6DD}"/>
              </a:ext>
            </a:extLst>
          </p:cNvPr>
          <p:cNvCxnSpPr/>
          <p:nvPr/>
        </p:nvCxnSpPr>
        <p:spPr>
          <a:xfrm flipV="1">
            <a:off x="4724400" y="1735667"/>
            <a:ext cx="5757333" cy="3488266"/>
          </a:xfrm>
          <a:prstGeom prst="line">
            <a:avLst/>
          </a:prstGeom>
          <a:ln w="571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0D76218F-6E53-46D0-9C9C-E59EF3F3EFB8}"/>
              </a:ext>
            </a:extLst>
          </p:cNvPr>
          <p:cNvSpPr/>
          <p:nvPr/>
        </p:nvSpPr>
        <p:spPr>
          <a:xfrm>
            <a:off x="7264400" y="3420532"/>
            <a:ext cx="389467" cy="330200"/>
          </a:xfrm>
          <a:prstGeom prst="ellipse">
            <a:avLst/>
          </a:prstGeom>
          <a:solidFill>
            <a:srgbClr val="FF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A3CD920-7B00-4242-8CBC-B495B46EC0FE}"/>
              </a:ext>
            </a:extLst>
          </p:cNvPr>
          <p:cNvSpPr/>
          <p:nvPr/>
        </p:nvSpPr>
        <p:spPr>
          <a:xfrm>
            <a:off x="5466080" y="4478865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D28E3C3-CDE8-46E1-98A7-BBE437D5214F}"/>
              </a:ext>
            </a:extLst>
          </p:cNvPr>
          <p:cNvSpPr/>
          <p:nvPr/>
        </p:nvSpPr>
        <p:spPr>
          <a:xfrm>
            <a:off x="5901266" y="4224867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50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9EAA2C-8BAF-401B-A01B-FC4B7FE67FC8}"/>
              </a:ext>
            </a:extLst>
          </p:cNvPr>
          <p:cNvSpPr/>
          <p:nvPr/>
        </p:nvSpPr>
        <p:spPr>
          <a:xfrm>
            <a:off x="6874933" y="36322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7CCA32E-2221-4F43-8014-AFA34960EFF9}"/>
              </a:ext>
            </a:extLst>
          </p:cNvPr>
          <p:cNvSpPr/>
          <p:nvPr/>
        </p:nvSpPr>
        <p:spPr>
          <a:xfrm>
            <a:off x="7628634" y="3187697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B5EA51E-1B69-4E91-9AC1-D5FEDA9D77B8}"/>
              </a:ext>
            </a:extLst>
          </p:cNvPr>
          <p:cNvSpPr/>
          <p:nvPr/>
        </p:nvSpPr>
        <p:spPr>
          <a:xfrm>
            <a:off x="8018101" y="2969980"/>
            <a:ext cx="389467" cy="33020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3E34E69-0CB1-418F-9D1C-78B101D1B69C}"/>
              </a:ext>
            </a:extLst>
          </p:cNvPr>
          <p:cNvSpPr/>
          <p:nvPr/>
        </p:nvSpPr>
        <p:spPr>
          <a:xfrm>
            <a:off x="5029200" y="47498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CB2847EC-CEAF-4C59-87A9-0A2FF14AF944}"/>
              </a:ext>
            </a:extLst>
          </p:cNvPr>
          <p:cNvSpPr/>
          <p:nvPr/>
        </p:nvSpPr>
        <p:spPr>
          <a:xfrm>
            <a:off x="9169400" y="22606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351200AF-357E-4235-9DA9-D5A20ECB3E7D}"/>
              </a:ext>
            </a:extLst>
          </p:cNvPr>
          <p:cNvSpPr/>
          <p:nvPr/>
        </p:nvSpPr>
        <p:spPr>
          <a:xfrm>
            <a:off x="9558867" y="20320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3714EB6-CEAD-4293-BB23-FAB915C3ECF4}"/>
              </a:ext>
            </a:extLst>
          </p:cNvPr>
          <p:cNvSpPr txBox="1"/>
          <p:nvPr/>
        </p:nvSpPr>
        <p:spPr>
          <a:xfrm>
            <a:off x="3629429" y="602735"/>
            <a:ext cx="752026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>
                <a:solidFill>
                  <a:schemeClr val="bg1"/>
                </a:solidFill>
              </a:rPr>
              <a:t>Select the number of clusters K = 3</a:t>
            </a:r>
          </a:p>
          <a:p>
            <a:pPr marL="342900" indent="-342900">
              <a:buAutoNum type="arabicPeriod"/>
            </a:pPr>
            <a:r>
              <a:rPr lang="en-US">
                <a:solidFill>
                  <a:schemeClr val="bg1"/>
                </a:solidFill>
              </a:rPr>
              <a:t>Select 3 random data points</a:t>
            </a:r>
          </a:p>
          <a:p>
            <a:pPr marL="342900" indent="-342900">
              <a:buAutoNum type="arabicPeriod"/>
            </a:pPr>
            <a:r>
              <a:rPr lang="en-US">
                <a:solidFill>
                  <a:schemeClr val="bg1"/>
                </a:solidFill>
              </a:rPr>
              <a:t>Measure the distance between 1</a:t>
            </a:r>
            <a:r>
              <a:rPr lang="en-US" baseline="30000">
                <a:solidFill>
                  <a:schemeClr val="bg1"/>
                </a:solidFill>
              </a:rPr>
              <a:t>st</a:t>
            </a:r>
            <a:r>
              <a:rPr lang="en-US">
                <a:solidFill>
                  <a:schemeClr val="bg1"/>
                </a:solidFill>
              </a:rPr>
              <a:t> point and 3 selected data points</a:t>
            </a:r>
          </a:p>
        </p:txBody>
      </p:sp>
      <p:sp>
        <p:nvSpPr>
          <p:cNvPr id="4" name="Right Brace 3">
            <a:extLst>
              <a:ext uri="{FF2B5EF4-FFF2-40B4-BE49-F238E27FC236}">
                <a16:creationId xmlns:a16="http://schemas.microsoft.com/office/drawing/2014/main" id="{6C4C2367-0163-4730-9446-98D6DF2A9A85}"/>
              </a:ext>
            </a:extLst>
          </p:cNvPr>
          <p:cNvSpPr/>
          <p:nvPr/>
        </p:nvSpPr>
        <p:spPr>
          <a:xfrm rot="3756724">
            <a:off x="5731299" y="4573507"/>
            <a:ext cx="508906" cy="1158504"/>
          </a:xfrm>
          <a:prstGeom prst="rightBrace">
            <a:avLst/>
          </a:prstGeom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34D6F4F-AEB5-4ADF-A954-EF1E67D90C6C}"/>
              </a:ext>
            </a:extLst>
          </p:cNvPr>
          <p:cNvCxnSpPr>
            <a:cxnSpLocks/>
          </p:cNvCxnSpPr>
          <p:nvPr/>
        </p:nvCxnSpPr>
        <p:spPr>
          <a:xfrm>
            <a:off x="6028085" y="5226880"/>
            <a:ext cx="262648" cy="571147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D1D940DF-3D65-44FC-A73A-00F6EF8AE160}"/>
              </a:ext>
            </a:extLst>
          </p:cNvPr>
          <p:cNvSpPr txBox="1"/>
          <p:nvPr/>
        </p:nvSpPr>
        <p:spPr>
          <a:xfrm>
            <a:off x="5512880" y="582665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>
                <a:solidFill>
                  <a:srgbClr val="00B050"/>
                </a:solidFill>
              </a:rPr>
              <a:t>Distance between 1st data point and green cluster </a:t>
            </a:r>
          </a:p>
        </p:txBody>
      </p:sp>
    </p:spTree>
    <p:extLst>
      <p:ext uri="{BB962C8B-B14F-4D97-AF65-F5344CB8AC3E}">
        <p14:creationId xmlns:p14="http://schemas.microsoft.com/office/powerpoint/2010/main" val="35931860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59F5F8-341B-4113-83A1-CDF98089F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2"/>
            <a:ext cx="2312480" cy="5762557"/>
          </a:xfrm>
        </p:spPr>
        <p:txBody>
          <a:bodyPr anchor="ctr">
            <a:normAutofit/>
          </a:bodyPr>
          <a:lstStyle/>
          <a:p>
            <a:pPr algn="ctr"/>
            <a:r>
              <a:rPr lang="en-US" sz="2800"/>
              <a:t>K-Means Algorithm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C17DADE-200D-4EF5-8E4F-94F335B5E6DD}"/>
              </a:ext>
            </a:extLst>
          </p:cNvPr>
          <p:cNvCxnSpPr/>
          <p:nvPr/>
        </p:nvCxnSpPr>
        <p:spPr>
          <a:xfrm flipV="1">
            <a:off x="4724400" y="1735667"/>
            <a:ext cx="5757333" cy="3488266"/>
          </a:xfrm>
          <a:prstGeom prst="line">
            <a:avLst/>
          </a:prstGeom>
          <a:ln w="571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0D76218F-6E53-46D0-9C9C-E59EF3F3EFB8}"/>
              </a:ext>
            </a:extLst>
          </p:cNvPr>
          <p:cNvSpPr/>
          <p:nvPr/>
        </p:nvSpPr>
        <p:spPr>
          <a:xfrm>
            <a:off x="7264400" y="3420532"/>
            <a:ext cx="389467" cy="330200"/>
          </a:xfrm>
          <a:prstGeom prst="ellipse">
            <a:avLst/>
          </a:prstGeom>
          <a:solidFill>
            <a:srgbClr val="FF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A3CD920-7B00-4242-8CBC-B495B46EC0FE}"/>
              </a:ext>
            </a:extLst>
          </p:cNvPr>
          <p:cNvSpPr/>
          <p:nvPr/>
        </p:nvSpPr>
        <p:spPr>
          <a:xfrm>
            <a:off x="5466080" y="4478865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D28E3C3-CDE8-46E1-98A7-BBE437D5214F}"/>
              </a:ext>
            </a:extLst>
          </p:cNvPr>
          <p:cNvSpPr/>
          <p:nvPr/>
        </p:nvSpPr>
        <p:spPr>
          <a:xfrm>
            <a:off x="5901266" y="4224867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50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9EAA2C-8BAF-401B-A01B-FC4B7FE67FC8}"/>
              </a:ext>
            </a:extLst>
          </p:cNvPr>
          <p:cNvSpPr/>
          <p:nvPr/>
        </p:nvSpPr>
        <p:spPr>
          <a:xfrm>
            <a:off x="6874933" y="36322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7CCA32E-2221-4F43-8014-AFA34960EFF9}"/>
              </a:ext>
            </a:extLst>
          </p:cNvPr>
          <p:cNvSpPr/>
          <p:nvPr/>
        </p:nvSpPr>
        <p:spPr>
          <a:xfrm>
            <a:off x="7628634" y="3187697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B5EA51E-1B69-4E91-9AC1-D5FEDA9D77B8}"/>
              </a:ext>
            </a:extLst>
          </p:cNvPr>
          <p:cNvSpPr/>
          <p:nvPr/>
        </p:nvSpPr>
        <p:spPr>
          <a:xfrm>
            <a:off x="8018101" y="2969980"/>
            <a:ext cx="389467" cy="33020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3E34E69-0CB1-418F-9D1C-78B101D1B69C}"/>
              </a:ext>
            </a:extLst>
          </p:cNvPr>
          <p:cNvSpPr/>
          <p:nvPr/>
        </p:nvSpPr>
        <p:spPr>
          <a:xfrm>
            <a:off x="5029200" y="47498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CB2847EC-CEAF-4C59-87A9-0A2FF14AF944}"/>
              </a:ext>
            </a:extLst>
          </p:cNvPr>
          <p:cNvSpPr/>
          <p:nvPr/>
        </p:nvSpPr>
        <p:spPr>
          <a:xfrm>
            <a:off x="9169400" y="22606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351200AF-357E-4235-9DA9-D5A20ECB3E7D}"/>
              </a:ext>
            </a:extLst>
          </p:cNvPr>
          <p:cNvSpPr/>
          <p:nvPr/>
        </p:nvSpPr>
        <p:spPr>
          <a:xfrm>
            <a:off x="9558867" y="20320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3714EB6-CEAD-4293-BB23-FAB915C3ECF4}"/>
              </a:ext>
            </a:extLst>
          </p:cNvPr>
          <p:cNvSpPr txBox="1"/>
          <p:nvPr/>
        </p:nvSpPr>
        <p:spPr>
          <a:xfrm>
            <a:off x="3629429" y="602735"/>
            <a:ext cx="752026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>
                <a:solidFill>
                  <a:schemeClr val="bg1"/>
                </a:solidFill>
              </a:rPr>
              <a:t>Select the number of clusters K = 3</a:t>
            </a:r>
          </a:p>
          <a:p>
            <a:pPr marL="342900" indent="-342900">
              <a:buAutoNum type="arabicPeriod"/>
            </a:pPr>
            <a:r>
              <a:rPr lang="en-US">
                <a:solidFill>
                  <a:schemeClr val="bg1"/>
                </a:solidFill>
              </a:rPr>
              <a:t>Select 3 random data points</a:t>
            </a:r>
          </a:p>
          <a:p>
            <a:pPr marL="342900" indent="-342900">
              <a:buAutoNum type="arabicPeriod"/>
            </a:pPr>
            <a:r>
              <a:rPr lang="en-US">
                <a:solidFill>
                  <a:schemeClr val="bg1"/>
                </a:solidFill>
              </a:rPr>
              <a:t>Measure the distance between 1</a:t>
            </a:r>
            <a:r>
              <a:rPr lang="en-US" baseline="30000">
                <a:solidFill>
                  <a:schemeClr val="bg1"/>
                </a:solidFill>
              </a:rPr>
              <a:t>st</a:t>
            </a:r>
            <a:r>
              <a:rPr lang="en-US">
                <a:solidFill>
                  <a:schemeClr val="bg1"/>
                </a:solidFill>
              </a:rPr>
              <a:t> point and 3 selected data points</a:t>
            </a:r>
          </a:p>
        </p:txBody>
      </p:sp>
      <p:sp>
        <p:nvSpPr>
          <p:cNvPr id="4" name="Right Brace 3">
            <a:extLst>
              <a:ext uri="{FF2B5EF4-FFF2-40B4-BE49-F238E27FC236}">
                <a16:creationId xmlns:a16="http://schemas.microsoft.com/office/drawing/2014/main" id="{6C4C2367-0163-4730-9446-98D6DF2A9A85}"/>
              </a:ext>
            </a:extLst>
          </p:cNvPr>
          <p:cNvSpPr/>
          <p:nvPr/>
        </p:nvSpPr>
        <p:spPr>
          <a:xfrm rot="3756724">
            <a:off x="5731299" y="4573507"/>
            <a:ext cx="508906" cy="1158504"/>
          </a:xfrm>
          <a:prstGeom prst="rightBrace">
            <a:avLst/>
          </a:prstGeom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Brace 14">
            <a:extLst>
              <a:ext uri="{FF2B5EF4-FFF2-40B4-BE49-F238E27FC236}">
                <a16:creationId xmlns:a16="http://schemas.microsoft.com/office/drawing/2014/main" id="{B89F0E26-D373-4722-9B3C-7AD06DBE986E}"/>
              </a:ext>
            </a:extLst>
          </p:cNvPr>
          <p:cNvSpPr/>
          <p:nvPr/>
        </p:nvSpPr>
        <p:spPr>
          <a:xfrm rot="3756724">
            <a:off x="6448455" y="3786463"/>
            <a:ext cx="740872" cy="2660476"/>
          </a:xfrm>
          <a:prstGeom prst="righ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99B6BE9-191C-4EB0-BE9C-0FE69D2B2CB0}"/>
              </a:ext>
            </a:extLst>
          </p:cNvPr>
          <p:cNvSpPr txBox="1"/>
          <p:nvPr/>
        </p:nvSpPr>
        <p:spPr>
          <a:xfrm>
            <a:off x="5798854" y="5684744"/>
            <a:ext cx="6096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>
                <a:solidFill>
                  <a:schemeClr val="accent2"/>
                </a:solidFill>
              </a:rPr>
              <a:t>Distance between 1st data point and red cluster </a:t>
            </a:r>
          </a:p>
        </p:txBody>
      </p:sp>
    </p:spTree>
    <p:extLst>
      <p:ext uri="{BB962C8B-B14F-4D97-AF65-F5344CB8AC3E}">
        <p14:creationId xmlns:p14="http://schemas.microsoft.com/office/powerpoint/2010/main" val="25470221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59F5F8-341B-4113-83A1-CDF98089F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2"/>
            <a:ext cx="2312480" cy="5762557"/>
          </a:xfrm>
        </p:spPr>
        <p:txBody>
          <a:bodyPr anchor="ctr">
            <a:normAutofit/>
          </a:bodyPr>
          <a:lstStyle/>
          <a:p>
            <a:pPr algn="ctr"/>
            <a:r>
              <a:rPr lang="en-US" sz="2800"/>
              <a:t>K-Means Algorithm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C17DADE-200D-4EF5-8E4F-94F335B5E6DD}"/>
              </a:ext>
            </a:extLst>
          </p:cNvPr>
          <p:cNvCxnSpPr/>
          <p:nvPr/>
        </p:nvCxnSpPr>
        <p:spPr>
          <a:xfrm flipV="1">
            <a:off x="4724400" y="1735667"/>
            <a:ext cx="5757333" cy="3488266"/>
          </a:xfrm>
          <a:prstGeom prst="line">
            <a:avLst/>
          </a:prstGeom>
          <a:ln w="571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0D76218F-6E53-46D0-9C9C-E59EF3F3EFB8}"/>
              </a:ext>
            </a:extLst>
          </p:cNvPr>
          <p:cNvSpPr/>
          <p:nvPr/>
        </p:nvSpPr>
        <p:spPr>
          <a:xfrm>
            <a:off x="7264400" y="3420532"/>
            <a:ext cx="389467" cy="330200"/>
          </a:xfrm>
          <a:prstGeom prst="ellipse">
            <a:avLst/>
          </a:prstGeom>
          <a:solidFill>
            <a:srgbClr val="FF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A3CD920-7B00-4242-8CBC-B495B46EC0FE}"/>
              </a:ext>
            </a:extLst>
          </p:cNvPr>
          <p:cNvSpPr/>
          <p:nvPr/>
        </p:nvSpPr>
        <p:spPr>
          <a:xfrm>
            <a:off x="5466080" y="4478865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D28E3C3-CDE8-46E1-98A7-BBE437D5214F}"/>
              </a:ext>
            </a:extLst>
          </p:cNvPr>
          <p:cNvSpPr/>
          <p:nvPr/>
        </p:nvSpPr>
        <p:spPr>
          <a:xfrm>
            <a:off x="5901266" y="4224867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50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9EAA2C-8BAF-401B-A01B-FC4B7FE67FC8}"/>
              </a:ext>
            </a:extLst>
          </p:cNvPr>
          <p:cNvSpPr/>
          <p:nvPr/>
        </p:nvSpPr>
        <p:spPr>
          <a:xfrm>
            <a:off x="6874933" y="36322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7CCA32E-2221-4F43-8014-AFA34960EFF9}"/>
              </a:ext>
            </a:extLst>
          </p:cNvPr>
          <p:cNvSpPr/>
          <p:nvPr/>
        </p:nvSpPr>
        <p:spPr>
          <a:xfrm>
            <a:off x="7628634" y="3187697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B5EA51E-1B69-4E91-9AC1-D5FEDA9D77B8}"/>
              </a:ext>
            </a:extLst>
          </p:cNvPr>
          <p:cNvSpPr/>
          <p:nvPr/>
        </p:nvSpPr>
        <p:spPr>
          <a:xfrm>
            <a:off x="8018101" y="2969980"/>
            <a:ext cx="389467" cy="33020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3E34E69-0CB1-418F-9D1C-78B101D1B69C}"/>
              </a:ext>
            </a:extLst>
          </p:cNvPr>
          <p:cNvSpPr/>
          <p:nvPr/>
        </p:nvSpPr>
        <p:spPr>
          <a:xfrm>
            <a:off x="5029200" y="47498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CB2847EC-CEAF-4C59-87A9-0A2FF14AF944}"/>
              </a:ext>
            </a:extLst>
          </p:cNvPr>
          <p:cNvSpPr/>
          <p:nvPr/>
        </p:nvSpPr>
        <p:spPr>
          <a:xfrm>
            <a:off x="9169400" y="22606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351200AF-357E-4235-9DA9-D5A20ECB3E7D}"/>
              </a:ext>
            </a:extLst>
          </p:cNvPr>
          <p:cNvSpPr/>
          <p:nvPr/>
        </p:nvSpPr>
        <p:spPr>
          <a:xfrm>
            <a:off x="9558867" y="20320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3714EB6-CEAD-4293-BB23-FAB915C3ECF4}"/>
              </a:ext>
            </a:extLst>
          </p:cNvPr>
          <p:cNvSpPr txBox="1"/>
          <p:nvPr/>
        </p:nvSpPr>
        <p:spPr>
          <a:xfrm>
            <a:off x="3629429" y="602735"/>
            <a:ext cx="752026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>
                <a:solidFill>
                  <a:schemeClr val="bg1"/>
                </a:solidFill>
              </a:rPr>
              <a:t>Select the number of clusters K = 3</a:t>
            </a:r>
          </a:p>
          <a:p>
            <a:pPr marL="342900" indent="-342900">
              <a:buAutoNum type="arabicPeriod"/>
            </a:pPr>
            <a:r>
              <a:rPr lang="en-US">
                <a:solidFill>
                  <a:schemeClr val="bg1"/>
                </a:solidFill>
              </a:rPr>
              <a:t>Select 3 random data points</a:t>
            </a:r>
          </a:p>
          <a:p>
            <a:pPr marL="342900" indent="-342900">
              <a:buAutoNum type="arabicPeriod"/>
            </a:pPr>
            <a:r>
              <a:rPr lang="en-US">
                <a:solidFill>
                  <a:schemeClr val="bg1"/>
                </a:solidFill>
              </a:rPr>
              <a:t>Measure the distance between 1</a:t>
            </a:r>
            <a:r>
              <a:rPr lang="en-US" baseline="30000">
                <a:solidFill>
                  <a:schemeClr val="bg1"/>
                </a:solidFill>
              </a:rPr>
              <a:t>st</a:t>
            </a:r>
            <a:r>
              <a:rPr lang="en-US">
                <a:solidFill>
                  <a:schemeClr val="bg1"/>
                </a:solidFill>
              </a:rPr>
              <a:t> point and 3 selected data points</a:t>
            </a:r>
          </a:p>
        </p:txBody>
      </p:sp>
      <p:sp>
        <p:nvSpPr>
          <p:cNvPr id="4" name="Right Brace 3">
            <a:extLst>
              <a:ext uri="{FF2B5EF4-FFF2-40B4-BE49-F238E27FC236}">
                <a16:creationId xmlns:a16="http://schemas.microsoft.com/office/drawing/2014/main" id="{6C4C2367-0163-4730-9446-98D6DF2A9A85}"/>
              </a:ext>
            </a:extLst>
          </p:cNvPr>
          <p:cNvSpPr/>
          <p:nvPr/>
        </p:nvSpPr>
        <p:spPr>
          <a:xfrm rot="3756724">
            <a:off x="5731299" y="4573507"/>
            <a:ext cx="508906" cy="1158504"/>
          </a:xfrm>
          <a:prstGeom prst="rightBrace">
            <a:avLst/>
          </a:prstGeom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Brace 14">
            <a:extLst>
              <a:ext uri="{FF2B5EF4-FFF2-40B4-BE49-F238E27FC236}">
                <a16:creationId xmlns:a16="http://schemas.microsoft.com/office/drawing/2014/main" id="{B89F0E26-D373-4722-9B3C-7AD06DBE986E}"/>
              </a:ext>
            </a:extLst>
          </p:cNvPr>
          <p:cNvSpPr/>
          <p:nvPr/>
        </p:nvSpPr>
        <p:spPr>
          <a:xfrm rot="3756724">
            <a:off x="6431533" y="3763566"/>
            <a:ext cx="740872" cy="2660476"/>
          </a:xfrm>
          <a:prstGeom prst="righ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Brace 17">
            <a:extLst>
              <a:ext uri="{FF2B5EF4-FFF2-40B4-BE49-F238E27FC236}">
                <a16:creationId xmlns:a16="http://schemas.microsoft.com/office/drawing/2014/main" id="{036309C6-9FC4-46FB-832D-18BAF914171A}"/>
              </a:ext>
            </a:extLst>
          </p:cNvPr>
          <p:cNvSpPr/>
          <p:nvPr/>
        </p:nvSpPr>
        <p:spPr>
          <a:xfrm rot="3756724">
            <a:off x="6816201" y="3577402"/>
            <a:ext cx="1138240" cy="3476427"/>
          </a:xfrm>
          <a:prstGeom prst="rightBrac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4075604-CFD7-424E-9A37-548E0876EE7E}"/>
              </a:ext>
            </a:extLst>
          </p:cNvPr>
          <p:cNvSpPr txBox="1"/>
          <p:nvPr/>
        </p:nvSpPr>
        <p:spPr>
          <a:xfrm>
            <a:off x="6510867" y="5792916"/>
            <a:ext cx="6096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>
                <a:solidFill>
                  <a:srgbClr val="0070C0"/>
                </a:solidFill>
              </a:rPr>
              <a:t>Distance between 1st data point and blue cluster </a:t>
            </a:r>
          </a:p>
        </p:txBody>
      </p:sp>
    </p:spTree>
    <p:extLst>
      <p:ext uri="{BB962C8B-B14F-4D97-AF65-F5344CB8AC3E}">
        <p14:creationId xmlns:p14="http://schemas.microsoft.com/office/powerpoint/2010/main" val="10971783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59F5F8-341B-4113-83A1-CDF98089F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2"/>
            <a:ext cx="2312480" cy="5762557"/>
          </a:xfrm>
        </p:spPr>
        <p:txBody>
          <a:bodyPr anchor="ctr">
            <a:normAutofit/>
          </a:bodyPr>
          <a:lstStyle/>
          <a:p>
            <a:pPr algn="ctr"/>
            <a:r>
              <a:rPr lang="en-US" sz="2800"/>
              <a:t>K-Means Algorithm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C17DADE-200D-4EF5-8E4F-94F335B5E6DD}"/>
              </a:ext>
            </a:extLst>
          </p:cNvPr>
          <p:cNvCxnSpPr/>
          <p:nvPr/>
        </p:nvCxnSpPr>
        <p:spPr>
          <a:xfrm flipV="1">
            <a:off x="4724400" y="1735667"/>
            <a:ext cx="5757333" cy="3488266"/>
          </a:xfrm>
          <a:prstGeom prst="line">
            <a:avLst/>
          </a:prstGeom>
          <a:ln w="571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0D76218F-6E53-46D0-9C9C-E59EF3F3EFB8}"/>
              </a:ext>
            </a:extLst>
          </p:cNvPr>
          <p:cNvSpPr/>
          <p:nvPr/>
        </p:nvSpPr>
        <p:spPr>
          <a:xfrm>
            <a:off x="7264400" y="3420532"/>
            <a:ext cx="389467" cy="330200"/>
          </a:xfrm>
          <a:prstGeom prst="ellipse">
            <a:avLst/>
          </a:prstGeom>
          <a:solidFill>
            <a:srgbClr val="FF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A3CD920-7B00-4242-8CBC-B495B46EC0FE}"/>
              </a:ext>
            </a:extLst>
          </p:cNvPr>
          <p:cNvSpPr/>
          <p:nvPr/>
        </p:nvSpPr>
        <p:spPr>
          <a:xfrm>
            <a:off x="5466080" y="4478865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D28E3C3-CDE8-46E1-98A7-BBE437D5214F}"/>
              </a:ext>
            </a:extLst>
          </p:cNvPr>
          <p:cNvSpPr/>
          <p:nvPr/>
        </p:nvSpPr>
        <p:spPr>
          <a:xfrm>
            <a:off x="5901266" y="4224867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50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9EAA2C-8BAF-401B-A01B-FC4B7FE67FC8}"/>
              </a:ext>
            </a:extLst>
          </p:cNvPr>
          <p:cNvSpPr/>
          <p:nvPr/>
        </p:nvSpPr>
        <p:spPr>
          <a:xfrm>
            <a:off x="6874933" y="36322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7CCA32E-2221-4F43-8014-AFA34960EFF9}"/>
              </a:ext>
            </a:extLst>
          </p:cNvPr>
          <p:cNvSpPr/>
          <p:nvPr/>
        </p:nvSpPr>
        <p:spPr>
          <a:xfrm>
            <a:off x="7628634" y="3187697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B5EA51E-1B69-4E91-9AC1-D5FEDA9D77B8}"/>
              </a:ext>
            </a:extLst>
          </p:cNvPr>
          <p:cNvSpPr/>
          <p:nvPr/>
        </p:nvSpPr>
        <p:spPr>
          <a:xfrm>
            <a:off x="8018101" y="2969980"/>
            <a:ext cx="389467" cy="33020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3E34E69-0CB1-418F-9D1C-78B101D1B69C}"/>
              </a:ext>
            </a:extLst>
          </p:cNvPr>
          <p:cNvSpPr/>
          <p:nvPr/>
        </p:nvSpPr>
        <p:spPr>
          <a:xfrm>
            <a:off x="5019887" y="4766730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CB2847EC-CEAF-4C59-87A9-0A2FF14AF944}"/>
              </a:ext>
            </a:extLst>
          </p:cNvPr>
          <p:cNvSpPr/>
          <p:nvPr/>
        </p:nvSpPr>
        <p:spPr>
          <a:xfrm>
            <a:off x="9169400" y="22606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351200AF-357E-4235-9DA9-D5A20ECB3E7D}"/>
              </a:ext>
            </a:extLst>
          </p:cNvPr>
          <p:cNvSpPr/>
          <p:nvPr/>
        </p:nvSpPr>
        <p:spPr>
          <a:xfrm>
            <a:off x="9558867" y="20320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3714EB6-CEAD-4293-BB23-FAB915C3ECF4}"/>
              </a:ext>
            </a:extLst>
          </p:cNvPr>
          <p:cNvSpPr txBox="1"/>
          <p:nvPr/>
        </p:nvSpPr>
        <p:spPr>
          <a:xfrm>
            <a:off x="3629429" y="602735"/>
            <a:ext cx="752026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>
                <a:solidFill>
                  <a:schemeClr val="bg1"/>
                </a:solidFill>
              </a:rPr>
              <a:t>Select the number of clusters K = 3</a:t>
            </a:r>
          </a:p>
          <a:p>
            <a:pPr marL="342900" indent="-342900">
              <a:buAutoNum type="arabicPeriod"/>
            </a:pPr>
            <a:r>
              <a:rPr lang="en-US">
                <a:solidFill>
                  <a:schemeClr val="bg1"/>
                </a:solidFill>
              </a:rPr>
              <a:t>Select 3 random data points</a:t>
            </a:r>
          </a:p>
          <a:p>
            <a:pPr marL="342900" indent="-342900">
              <a:buAutoNum type="arabicPeriod"/>
            </a:pPr>
            <a:r>
              <a:rPr lang="en-US">
                <a:solidFill>
                  <a:schemeClr val="bg1"/>
                </a:solidFill>
              </a:rPr>
              <a:t>Measure the distance between 1</a:t>
            </a:r>
            <a:r>
              <a:rPr lang="en-US" baseline="30000">
                <a:solidFill>
                  <a:schemeClr val="bg1"/>
                </a:solidFill>
              </a:rPr>
              <a:t>st</a:t>
            </a:r>
            <a:r>
              <a:rPr lang="en-US">
                <a:solidFill>
                  <a:schemeClr val="bg1"/>
                </a:solidFill>
              </a:rPr>
              <a:t> point and 3 selected data points</a:t>
            </a:r>
          </a:p>
          <a:p>
            <a:pPr marL="342900" indent="-342900">
              <a:buAutoNum type="arabicPeriod"/>
            </a:pPr>
            <a:r>
              <a:rPr lang="en-US">
                <a:solidFill>
                  <a:schemeClr val="bg1"/>
                </a:solidFill>
              </a:rPr>
              <a:t>Assign the 1</a:t>
            </a:r>
            <a:r>
              <a:rPr lang="en-US" baseline="30000">
                <a:solidFill>
                  <a:schemeClr val="bg1"/>
                </a:solidFill>
              </a:rPr>
              <a:t>st</a:t>
            </a:r>
            <a:r>
              <a:rPr lang="en-US">
                <a:solidFill>
                  <a:schemeClr val="bg1"/>
                </a:solidFill>
              </a:rPr>
              <a:t> point to nearest cluster (green)</a:t>
            </a:r>
          </a:p>
        </p:txBody>
      </p:sp>
    </p:spTree>
    <p:extLst>
      <p:ext uri="{BB962C8B-B14F-4D97-AF65-F5344CB8AC3E}">
        <p14:creationId xmlns:p14="http://schemas.microsoft.com/office/powerpoint/2010/main" val="8734578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59F5F8-341B-4113-83A1-CDF98089F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2"/>
            <a:ext cx="2312480" cy="5762557"/>
          </a:xfrm>
        </p:spPr>
        <p:txBody>
          <a:bodyPr anchor="ctr">
            <a:normAutofit/>
          </a:bodyPr>
          <a:lstStyle/>
          <a:p>
            <a:pPr algn="ctr"/>
            <a:r>
              <a:rPr lang="en-US" sz="2800"/>
              <a:t>K-Means Algorithm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C17DADE-200D-4EF5-8E4F-94F335B5E6DD}"/>
              </a:ext>
            </a:extLst>
          </p:cNvPr>
          <p:cNvCxnSpPr/>
          <p:nvPr/>
        </p:nvCxnSpPr>
        <p:spPr>
          <a:xfrm flipV="1">
            <a:off x="4724400" y="1735667"/>
            <a:ext cx="5757333" cy="3488266"/>
          </a:xfrm>
          <a:prstGeom prst="line">
            <a:avLst/>
          </a:prstGeom>
          <a:ln w="571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0D76218F-6E53-46D0-9C9C-E59EF3F3EFB8}"/>
              </a:ext>
            </a:extLst>
          </p:cNvPr>
          <p:cNvSpPr/>
          <p:nvPr/>
        </p:nvSpPr>
        <p:spPr>
          <a:xfrm>
            <a:off x="7264400" y="3420532"/>
            <a:ext cx="389467" cy="330200"/>
          </a:xfrm>
          <a:prstGeom prst="ellipse">
            <a:avLst/>
          </a:prstGeom>
          <a:solidFill>
            <a:srgbClr val="FF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A3CD920-7B00-4242-8CBC-B495B46EC0FE}"/>
              </a:ext>
            </a:extLst>
          </p:cNvPr>
          <p:cNvSpPr/>
          <p:nvPr/>
        </p:nvSpPr>
        <p:spPr>
          <a:xfrm>
            <a:off x="5466080" y="4478865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D28E3C3-CDE8-46E1-98A7-BBE437D5214F}"/>
              </a:ext>
            </a:extLst>
          </p:cNvPr>
          <p:cNvSpPr/>
          <p:nvPr/>
        </p:nvSpPr>
        <p:spPr>
          <a:xfrm>
            <a:off x="5901266" y="4224867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50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9EAA2C-8BAF-401B-A01B-FC4B7FE67FC8}"/>
              </a:ext>
            </a:extLst>
          </p:cNvPr>
          <p:cNvSpPr/>
          <p:nvPr/>
        </p:nvSpPr>
        <p:spPr>
          <a:xfrm>
            <a:off x="6874933" y="36322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7CCA32E-2221-4F43-8014-AFA34960EFF9}"/>
              </a:ext>
            </a:extLst>
          </p:cNvPr>
          <p:cNvSpPr/>
          <p:nvPr/>
        </p:nvSpPr>
        <p:spPr>
          <a:xfrm>
            <a:off x="7628634" y="3187697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B5EA51E-1B69-4E91-9AC1-D5FEDA9D77B8}"/>
              </a:ext>
            </a:extLst>
          </p:cNvPr>
          <p:cNvSpPr/>
          <p:nvPr/>
        </p:nvSpPr>
        <p:spPr>
          <a:xfrm>
            <a:off x="8018101" y="2969980"/>
            <a:ext cx="389467" cy="33020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3E34E69-0CB1-418F-9D1C-78B101D1B69C}"/>
              </a:ext>
            </a:extLst>
          </p:cNvPr>
          <p:cNvSpPr/>
          <p:nvPr/>
        </p:nvSpPr>
        <p:spPr>
          <a:xfrm>
            <a:off x="5019887" y="4766730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CB2847EC-CEAF-4C59-87A9-0A2FF14AF944}"/>
              </a:ext>
            </a:extLst>
          </p:cNvPr>
          <p:cNvSpPr/>
          <p:nvPr/>
        </p:nvSpPr>
        <p:spPr>
          <a:xfrm>
            <a:off x="9169400" y="22606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351200AF-357E-4235-9DA9-D5A20ECB3E7D}"/>
              </a:ext>
            </a:extLst>
          </p:cNvPr>
          <p:cNvSpPr/>
          <p:nvPr/>
        </p:nvSpPr>
        <p:spPr>
          <a:xfrm>
            <a:off x="9558867" y="20320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3714EB6-CEAD-4293-BB23-FAB915C3ECF4}"/>
              </a:ext>
            </a:extLst>
          </p:cNvPr>
          <p:cNvSpPr txBox="1"/>
          <p:nvPr/>
        </p:nvSpPr>
        <p:spPr>
          <a:xfrm>
            <a:off x="3629429" y="602735"/>
            <a:ext cx="752026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>
                <a:solidFill>
                  <a:schemeClr val="bg1"/>
                </a:solidFill>
              </a:rPr>
              <a:t>Select the number of clusters K = 3</a:t>
            </a:r>
          </a:p>
          <a:p>
            <a:pPr marL="342900" indent="-342900">
              <a:buAutoNum type="arabicPeriod"/>
            </a:pPr>
            <a:r>
              <a:rPr lang="en-US">
                <a:solidFill>
                  <a:schemeClr val="bg1"/>
                </a:solidFill>
              </a:rPr>
              <a:t>Select 3 random data points</a:t>
            </a:r>
          </a:p>
          <a:p>
            <a:pPr marL="342900" indent="-342900">
              <a:buAutoNum type="arabicPeriod"/>
            </a:pPr>
            <a:r>
              <a:rPr lang="en-US">
                <a:solidFill>
                  <a:schemeClr val="bg1"/>
                </a:solidFill>
              </a:rPr>
              <a:t>Measure the distance between 1</a:t>
            </a:r>
            <a:r>
              <a:rPr lang="en-US" baseline="30000">
                <a:solidFill>
                  <a:schemeClr val="bg1"/>
                </a:solidFill>
              </a:rPr>
              <a:t>st</a:t>
            </a:r>
            <a:r>
              <a:rPr lang="en-US">
                <a:solidFill>
                  <a:schemeClr val="bg1"/>
                </a:solidFill>
              </a:rPr>
              <a:t> point and 3 selected data points</a:t>
            </a:r>
          </a:p>
          <a:p>
            <a:pPr marL="342900" indent="-342900">
              <a:buAutoNum type="arabicPeriod"/>
            </a:pPr>
            <a:r>
              <a:rPr lang="en-US">
                <a:solidFill>
                  <a:schemeClr val="bg1"/>
                </a:solidFill>
              </a:rPr>
              <a:t>Assign the 1</a:t>
            </a:r>
            <a:r>
              <a:rPr lang="en-US" baseline="30000">
                <a:solidFill>
                  <a:schemeClr val="bg1"/>
                </a:solidFill>
              </a:rPr>
              <a:t>st</a:t>
            </a:r>
            <a:r>
              <a:rPr lang="en-US">
                <a:solidFill>
                  <a:schemeClr val="bg1"/>
                </a:solidFill>
              </a:rPr>
              <a:t> point to nearest cluster (green)</a:t>
            </a:r>
          </a:p>
          <a:p>
            <a:pPr marL="342900" indent="-342900">
              <a:buAutoNum type="arabicPeriod"/>
            </a:pPr>
            <a:r>
              <a:rPr lang="en-US">
                <a:solidFill>
                  <a:schemeClr val="bg1"/>
                </a:solidFill>
              </a:rPr>
              <a:t>Calculate the mean value including the new point for </a:t>
            </a:r>
          </a:p>
          <a:p>
            <a:r>
              <a:rPr lang="en-US">
                <a:solidFill>
                  <a:schemeClr val="bg1"/>
                </a:solidFill>
              </a:rPr>
              <a:t>green cluster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179D133-2B8D-4E41-B812-AB1A98DC674C}"/>
              </a:ext>
            </a:extLst>
          </p:cNvPr>
          <p:cNvCxnSpPr/>
          <p:nvPr/>
        </p:nvCxnSpPr>
        <p:spPr>
          <a:xfrm>
            <a:off x="5409354" y="4267201"/>
            <a:ext cx="491912" cy="745066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96975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1D746D-C69C-4F4F-8E56-2A84E1F803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32F8BD-AFD2-48AE-8872-7E823B81A3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What is clustering?</a:t>
            </a:r>
          </a:p>
          <a:p>
            <a:r>
              <a:rPr lang="en-US"/>
              <a:t>Where is clustering used?</a:t>
            </a:r>
          </a:p>
          <a:p>
            <a:r>
              <a:rPr lang="en-US"/>
              <a:t>Types of Clustering</a:t>
            </a:r>
          </a:p>
          <a:p>
            <a:r>
              <a:rPr lang="en-US"/>
              <a:t>What is K-means clustering?</a:t>
            </a:r>
          </a:p>
          <a:p>
            <a:r>
              <a:rPr lang="en-US"/>
              <a:t>How does a K-Means Algorithm work?</a:t>
            </a:r>
          </a:p>
          <a:p>
            <a:r>
              <a:rPr lang="en-US"/>
              <a:t>K-Means with Python</a:t>
            </a:r>
          </a:p>
        </p:txBody>
      </p:sp>
    </p:spTree>
    <p:extLst>
      <p:ext uri="{BB962C8B-B14F-4D97-AF65-F5344CB8AC3E}">
        <p14:creationId xmlns:p14="http://schemas.microsoft.com/office/powerpoint/2010/main" val="17904531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59F5F8-341B-4113-83A1-CDF98089F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2"/>
            <a:ext cx="2312480" cy="5762557"/>
          </a:xfrm>
        </p:spPr>
        <p:txBody>
          <a:bodyPr anchor="ctr">
            <a:normAutofit/>
          </a:bodyPr>
          <a:lstStyle/>
          <a:p>
            <a:pPr algn="ctr"/>
            <a:r>
              <a:rPr lang="en-US" sz="2800"/>
              <a:t>K-Means Algorithm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C17DADE-200D-4EF5-8E4F-94F335B5E6DD}"/>
              </a:ext>
            </a:extLst>
          </p:cNvPr>
          <p:cNvCxnSpPr/>
          <p:nvPr/>
        </p:nvCxnSpPr>
        <p:spPr>
          <a:xfrm flipV="1">
            <a:off x="4724400" y="1735667"/>
            <a:ext cx="5757333" cy="3488266"/>
          </a:xfrm>
          <a:prstGeom prst="line">
            <a:avLst/>
          </a:prstGeom>
          <a:ln w="571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0D76218F-6E53-46D0-9C9C-E59EF3F3EFB8}"/>
              </a:ext>
            </a:extLst>
          </p:cNvPr>
          <p:cNvSpPr/>
          <p:nvPr/>
        </p:nvSpPr>
        <p:spPr>
          <a:xfrm>
            <a:off x="7264400" y="3420532"/>
            <a:ext cx="389467" cy="330200"/>
          </a:xfrm>
          <a:prstGeom prst="ellipse">
            <a:avLst/>
          </a:prstGeom>
          <a:solidFill>
            <a:srgbClr val="FF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A3CD920-7B00-4242-8CBC-B495B46EC0FE}"/>
              </a:ext>
            </a:extLst>
          </p:cNvPr>
          <p:cNvSpPr/>
          <p:nvPr/>
        </p:nvSpPr>
        <p:spPr>
          <a:xfrm>
            <a:off x="5466080" y="4478865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D28E3C3-CDE8-46E1-98A7-BBE437D5214F}"/>
              </a:ext>
            </a:extLst>
          </p:cNvPr>
          <p:cNvSpPr/>
          <p:nvPr/>
        </p:nvSpPr>
        <p:spPr>
          <a:xfrm>
            <a:off x="5901266" y="4224867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50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9EAA2C-8BAF-401B-A01B-FC4B7FE67FC8}"/>
              </a:ext>
            </a:extLst>
          </p:cNvPr>
          <p:cNvSpPr/>
          <p:nvPr/>
        </p:nvSpPr>
        <p:spPr>
          <a:xfrm>
            <a:off x="6874933" y="36322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7CCA32E-2221-4F43-8014-AFA34960EFF9}"/>
              </a:ext>
            </a:extLst>
          </p:cNvPr>
          <p:cNvSpPr/>
          <p:nvPr/>
        </p:nvSpPr>
        <p:spPr>
          <a:xfrm>
            <a:off x="7628634" y="3187697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B5EA51E-1B69-4E91-9AC1-D5FEDA9D77B8}"/>
              </a:ext>
            </a:extLst>
          </p:cNvPr>
          <p:cNvSpPr/>
          <p:nvPr/>
        </p:nvSpPr>
        <p:spPr>
          <a:xfrm>
            <a:off x="8018101" y="2969980"/>
            <a:ext cx="389467" cy="33020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3E34E69-0CB1-418F-9D1C-78B101D1B69C}"/>
              </a:ext>
            </a:extLst>
          </p:cNvPr>
          <p:cNvSpPr/>
          <p:nvPr/>
        </p:nvSpPr>
        <p:spPr>
          <a:xfrm>
            <a:off x="5019887" y="4766730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CB2847EC-CEAF-4C59-87A9-0A2FF14AF944}"/>
              </a:ext>
            </a:extLst>
          </p:cNvPr>
          <p:cNvSpPr/>
          <p:nvPr/>
        </p:nvSpPr>
        <p:spPr>
          <a:xfrm>
            <a:off x="9169400" y="22606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351200AF-357E-4235-9DA9-D5A20ECB3E7D}"/>
              </a:ext>
            </a:extLst>
          </p:cNvPr>
          <p:cNvSpPr/>
          <p:nvPr/>
        </p:nvSpPr>
        <p:spPr>
          <a:xfrm>
            <a:off x="9558867" y="20320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3714EB6-CEAD-4293-BB23-FAB915C3ECF4}"/>
              </a:ext>
            </a:extLst>
          </p:cNvPr>
          <p:cNvSpPr txBox="1"/>
          <p:nvPr/>
        </p:nvSpPr>
        <p:spPr>
          <a:xfrm>
            <a:off x="3629429" y="602735"/>
            <a:ext cx="3807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Which cluster does point 2 belong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179D133-2B8D-4E41-B812-AB1A98DC674C}"/>
              </a:ext>
            </a:extLst>
          </p:cNvPr>
          <p:cNvCxnSpPr/>
          <p:nvPr/>
        </p:nvCxnSpPr>
        <p:spPr>
          <a:xfrm>
            <a:off x="5409354" y="4267201"/>
            <a:ext cx="491912" cy="745066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82A3575-4A2D-4170-A38B-5E49DB7DC336}"/>
              </a:ext>
            </a:extLst>
          </p:cNvPr>
          <p:cNvCxnSpPr/>
          <p:nvPr/>
        </p:nvCxnSpPr>
        <p:spPr>
          <a:xfrm>
            <a:off x="5409354" y="4267201"/>
            <a:ext cx="771313" cy="1168399"/>
          </a:xfrm>
          <a:prstGeom prst="line">
            <a:avLst/>
          </a:prstGeom>
          <a:ln>
            <a:solidFill>
              <a:schemeClr val="bg2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CAD0D6B-30CF-40BA-9074-B5E0F5163AF9}"/>
              </a:ext>
            </a:extLst>
          </p:cNvPr>
          <p:cNvCxnSpPr/>
          <p:nvPr/>
        </p:nvCxnSpPr>
        <p:spPr>
          <a:xfrm flipV="1">
            <a:off x="6096000" y="4148667"/>
            <a:ext cx="1752600" cy="1075266"/>
          </a:xfrm>
          <a:prstGeom prst="straightConnector1">
            <a:avLst/>
          </a:prstGeom>
          <a:ln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1D404E36-197A-434D-B7F3-3B9234377164}"/>
              </a:ext>
            </a:extLst>
          </p:cNvPr>
          <p:cNvSpPr txBox="1"/>
          <p:nvPr/>
        </p:nvSpPr>
        <p:spPr>
          <a:xfrm>
            <a:off x="6180667" y="5084346"/>
            <a:ext cx="6096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>
                <a:solidFill>
                  <a:schemeClr val="accent2"/>
                </a:solidFill>
              </a:rPr>
              <a:t>Distance between 2nd data point and red cluster 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A4ABA16-A408-439D-A24F-CC2647BDDBB4}"/>
              </a:ext>
            </a:extLst>
          </p:cNvPr>
          <p:cNvCxnSpPr/>
          <p:nvPr/>
        </p:nvCxnSpPr>
        <p:spPr>
          <a:xfrm>
            <a:off x="7179733" y="4555067"/>
            <a:ext cx="84667" cy="541863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37920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59F5F8-341B-4113-83A1-CDF98089F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2"/>
            <a:ext cx="2312480" cy="5762557"/>
          </a:xfrm>
        </p:spPr>
        <p:txBody>
          <a:bodyPr anchor="ctr">
            <a:normAutofit/>
          </a:bodyPr>
          <a:lstStyle/>
          <a:p>
            <a:pPr algn="ctr"/>
            <a:r>
              <a:rPr lang="en-US" sz="2800"/>
              <a:t>K-Means Algorithm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C17DADE-200D-4EF5-8E4F-94F335B5E6DD}"/>
              </a:ext>
            </a:extLst>
          </p:cNvPr>
          <p:cNvCxnSpPr/>
          <p:nvPr/>
        </p:nvCxnSpPr>
        <p:spPr>
          <a:xfrm flipV="1">
            <a:off x="4724400" y="1735667"/>
            <a:ext cx="5757333" cy="3488266"/>
          </a:xfrm>
          <a:prstGeom prst="line">
            <a:avLst/>
          </a:prstGeom>
          <a:ln w="571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0D76218F-6E53-46D0-9C9C-E59EF3F3EFB8}"/>
              </a:ext>
            </a:extLst>
          </p:cNvPr>
          <p:cNvSpPr/>
          <p:nvPr/>
        </p:nvSpPr>
        <p:spPr>
          <a:xfrm>
            <a:off x="7264400" y="3420532"/>
            <a:ext cx="389467" cy="330200"/>
          </a:xfrm>
          <a:prstGeom prst="ellipse">
            <a:avLst/>
          </a:prstGeom>
          <a:solidFill>
            <a:srgbClr val="FF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A3CD920-7B00-4242-8CBC-B495B46EC0FE}"/>
              </a:ext>
            </a:extLst>
          </p:cNvPr>
          <p:cNvSpPr/>
          <p:nvPr/>
        </p:nvSpPr>
        <p:spPr>
          <a:xfrm>
            <a:off x="5466080" y="4478865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D28E3C3-CDE8-46E1-98A7-BBE437D5214F}"/>
              </a:ext>
            </a:extLst>
          </p:cNvPr>
          <p:cNvSpPr/>
          <p:nvPr/>
        </p:nvSpPr>
        <p:spPr>
          <a:xfrm>
            <a:off x="5901266" y="4224867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50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9EAA2C-8BAF-401B-A01B-FC4B7FE67FC8}"/>
              </a:ext>
            </a:extLst>
          </p:cNvPr>
          <p:cNvSpPr/>
          <p:nvPr/>
        </p:nvSpPr>
        <p:spPr>
          <a:xfrm>
            <a:off x="6874933" y="36322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7CCA32E-2221-4F43-8014-AFA34960EFF9}"/>
              </a:ext>
            </a:extLst>
          </p:cNvPr>
          <p:cNvSpPr/>
          <p:nvPr/>
        </p:nvSpPr>
        <p:spPr>
          <a:xfrm>
            <a:off x="7628634" y="3187697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B5EA51E-1B69-4E91-9AC1-D5FEDA9D77B8}"/>
              </a:ext>
            </a:extLst>
          </p:cNvPr>
          <p:cNvSpPr/>
          <p:nvPr/>
        </p:nvSpPr>
        <p:spPr>
          <a:xfrm>
            <a:off x="8018101" y="2969980"/>
            <a:ext cx="389467" cy="33020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3E34E69-0CB1-418F-9D1C-78B101D1B69C}"/>
              </a:ext>
            </a:extLst>
          </p:cNvPr>
          <p:cNvSpPr/>
          <p:nvPr/>
        </p:nvSpPr>
        <p:spPr>
          <a:xfrm>
            <a:off x="5019887" y="4766730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CB2847EC-CEAF-4C59-87A9-0A2FF14AF944}"/>
              </a:ext>
            </a:extLst>
          </p:cNvPr>
          <p:cNvSpPr/>
          <p:nvPr/>
        </p:nvSpPr>
        <p:spPr>
          <a:xfrm>
            <a:off x="9169400" y="22606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351200AF-357E-4235-9DA9-D5A20ECB3E7D}"/>
              </a:ext>
            </a:extLst>
          </p:cNvPr>
          <p:cNvSpPr/>
          <p:nvPr/>
        </p:nvSpPr>
        <p:spPr>
          <a:xfrm>
            <a:off x="9558867" y="20320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3714EB6-CEAD-4293-BB23-FAB915C3ECF4}"/>
              </a:ext>
            </a:extLst>
          </p:cNvPr>
          <p:cNvSpPr txBox="1"/>
          <p:nvPr/>
        </p:nvSpPr>
        <p:spPr>
          <a:xfrm>
            <a:off x="3629429" y="602735"/>
            <a:ext cx="3807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Which cluster does point 2 belong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179D133-2B8D-4E41-B812-AB1A98DC674C}"/>
              </a:ext>
            </a:extLst>
          </p:cNvPr>
          <p:cNvCxnSpPr/>
          <p:nvPr/>
        </p:nvCxnSpPr>
        <p:spPr>
          <a:xfrm>
            <a:off x="5409354" y="4267201"/>
            <a:ext cx="491912" cy="745066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82A3575-4A2D-4170-A38B-5E49DB7DC336}"/>
              </a:ext>
            </a:extLst>
          </p:cNvPr>
          <p:cNvCxnSpPr/>
          <p:nvPr/>
        </p:nvCxnSpPr>
        <p:spPr>
          <a:xfrm>
            <a:off x="5409354" y="4267201"/>
            <a:ext cx="771313" cy="1168399"/>
          </a:xfrm>
          <a:prstGeom prst="line">
            <a:avLst/>
          </a:prstGeom>
          <a:ln>
            <a:solidFill>
              <a:schemeClr val="bg2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CAD0D6B-30CF-40BA-9074-B5E0F5163AF9}"/>
              </a:ext>
            </a:extLst>
          </p:cNvPr>
          <p:cNvCxnSpPr/>
          <p:nvPr/>
        </p:nvCxnSpPr>
        <p:spPr>
          <a:xfrm flipV="1">
            <a:off x="6096000" y="4148667"/>
            <a:ext cx="1752600" cy="1075266"/>
          </a:xfrm>
          <a:prstGeom prst="straightConnector1">
            <a:avLst/>
          </a:prstGeom>
          <a:ln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779F0B1-A8D7-449D-A568-6204FF3E0170}"/>
              </a:ext>
            </a:extLst>
          </p:cNvPr>
          <p:cNvCxnSpPr/>
          <p:nvPr/>
        </p:nvCxnSpPr>
        <p:spPr>
          <a:xfrm flipV="1">
            <a:off x="6180667" y="3894667"/>
            <a:ext cx="2514600" cy="1540933"/>
          </a:xfrm>
          <a:prstGeom prst="straightConnector1">
            <a:avLst/>
          </a:prstGeom>
          <a:ln>
            <a:solidFill>
              <a:srgbClr val="0070C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49FCE29-59DB-479A-AB59-0182FE51E00A}"/>
              </a:ext>
            </a:extLst>
          </p:cNvPr>
          <p:cNvSpPr txBox="1"/>
          <p:nvPr/>
        </p:nvSpPr>
        <p:spPr>
          <a:xfrm>
            <a:off x="6341534" y="5467709"/>
            <a:ext cx="6096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>
                <a:solidFill>
                  <a:srgbClr val="0070C0"/>
                </a:solidFill>
              </a:rPr>
              <a:t>Distance between 2nd data point and blue cluster 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4480FA1-DC4B-41ED-9AEA-189E574613C3}"/>
              </a:ext>
            </a:extLst>
          </p:cNvPr>
          <p:cNvCxnSpPr/>
          <p:nvPr/>
        </p:nvCxnSpPr>
        <p:spPr>
          <a:xfrm>
            <a:off x="7162800" y="4809065"/>
            <a:ext cx="101600" cy="658644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15303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59F5F8-341B-4113-83A1-CDF98089F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2"/>
            <a:ext cx="2312480" cy="5762557"/>
          </a:xfrm>
        </p:spPr>
        <p:txBody>
          <a:bodyPr anchor="ctr">
            <a:normAutofit/>
          </a:bodyPr>
          <a:lstStyle/>
          <a:p>
            <a:pPr algn="ctr"/>
            <a:r>
              <a:rPr lang="en-US" sz="2800"/>
              <a:t>K-Means Algorithm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C17DADE-200D-4EF5-8E4F-94F335B5E6DD}"/>
              </a:ext>
            </a:extLst>
          </p:cNvPr>
          <p:cNvCxnSpPr/>
          <p:nvPr/>
        </p:nvCxnSpPr>
        <p:spPr>
          <a:xfrm flipV="1">
            <a:off x="4724400" y="1735667"/>
            <a:ext cx="5757333" cy="3488266"/>
          </a:xfrm>
          <a:prstGeom prst="line">
            <a:avLst/>
          </a:prstGeom>
          <a:ln w="571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0D76218F-6E53-46D0-9C9C-E59EF3F3EFB8}"/>
              </a:ext>
            </a:extLst>
          </p:cNvPr>
          <p:cNvSpPr/>
          <p:nvPr/>
        </p:nvSpPr>
        <p:spPr>
          <a:xfrm>
            <a:off x="7264400" y="3420532"/>
            <a:ext cx="389467" cy="330200"/>
          </a:xfrm>
          <a:prstGeom prst="ellipse">
            <a:avLst/>
          </a:prstGeom>
          <a:solidFill>
            <a:srgbClr val="FF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A3CD920-7B00-4242-8CBC-B495B46EC0FE}"/>
              </a:ext>
            </a:extLst>
          </p:cNvPr>
          <p:cNvSpPr/>
          <p:nvPr/>
        </p:nvSpPr>
        <p:spPr>
          <a:xfrm>
            <a:off x="5466080" y="4478865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D28E3C3-CDE8-46E1-98A7-BBE437D5214F}"/>
              </a:ext>
            </a:extLst>
          </p:cNvPr>
          <p:cNvSpPr/>
          <p:nvPr/>
        </p:nvSpPr>
        <p:spPr>
          <a:xfrm>
            <a:off x="5901266" y="4224867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50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9EAA2C-8BAF-401B-A01B-FC4B7FE67FC8}"/>
              </a:ext>
            </a:extLst>
          </p:cNvPr>
          <p:cNvSpPr/>
          <p:nvPr/>
        </p:nvSpPr>
        <p:spPr>
          <a:xfrm>
            <a:off x="6874933" y="36322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7CCA32E-2221-4F43-8014-AFA34960EFF9}"/>
              </a:ext>
            </a:extLst>
          </p:cNvPr>
          <p:cNvSpPr/>
          <p:nvPr/>
        </p:nvSpPr>
        <p:spPr>
          <a:xfrm>
            <a:off x="7628634" y="3187697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B5EA51E-1B69-4E91-9AC1-D5FEDA9D77B8}"/>
              </a:ext>
            </a:extLst>
          </p:cNvPr>
          <p:cNvSpPr/>
          <p:nvPr/>
        </p:nvSpPr>
        <p:spPr>
          <a:xfrm>
            <a:off x="8018101" y="2969980"/>
            <a:ext cx="389467" cy="33020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3E34E69-0CB1-418F-9D1C-78B101D1B69C}"/>
              </a:ext>
            </a:extLst>
          </p:cNvPr>
          <p:cNvSpPr/>
          <p:nvPr/>
        </p:nvSpPr>
        <p:spPr>
          <a:xfrm>
            <a:off x="5019887" y="4766730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CB2847EC-CEAF-4C59-87A9-0A2FF14AF944}"/>
              </a:ext>
            </a:extLst>
          </p:cNvPr>
          <p:cNvSpPr/>
          <p:nvPr/>
        </p:nvSpPr>
        <p:spPr>
          <a:xfrm>
            <a:off x="9169400" y="22606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351200AF-357E-4235-9DA9-D5A20ECB3E7D}"/>
              </a:ext>
            </a:extLst>
          </p:cNvPr>
          <p:cNvSpPr/>
          <p:nvPr/>
        </p:nvSpPr>
        <p:spPr>
          <a:xfrm>
            <a:off x="9558867" y="20320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3714EB6-CEAD-4293-BB23-FAB915C3ECF4}"/>
              </a:ext>
            </a:extLst>
          </p:cNvPr>
          <p:cNvSpPr txBox="1"/>
          <p:nvPr/>
        </p:nvSpPr>
        <p:spPr>
          <a:xfrm>
            <a:off x="3629429" y="602735"/>
            <a:ext cx="3807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Which cluster does point 2 belong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179D133-2B8D-4E41-B812-AB1A98DC674C}"/>
              </a:ext>
            </a:extLst>
          </p:cNvPr>
          <p:cNvCxnSpPr/>
          <p:nvPr/>
        </p:nvCxnSpPr>
        <p:spPr>
          <a:xfrm>
            <a:off x="5409354" y="4267201"/>
            <a:ext cx="491912" cy="745066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82A3575-4A2D-4170-A38B-5E49DB7DC336}"/>
              </a:ext>
            </a:extLst>
          </p:cNvPr>
          <p:cNvCxnSpPr/>
          <p:nvPr/>
        </p:nvCxnSpPr>
        <p:spPr>
          <a:xfrm>
            <a:off x="5409354" y="4267201"/>
            <a:ext cx="771313" cy="1168399"/>
          </a:xfrm>
          <a:prstGeom prst="line">
            <a:avLst/>
          </a:prstGeom>
          <a:ln>
            <a:solidFill>
              <a:schemeClr val="bg2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49FCE29-59DB-479A-AB59-0182FE51E00A}"/>
              </a:ext>
            </a:extLst>
          </p:cNvPr>
          <p:cNvSpPr txBox="1"/>
          <p:nvPr/>
        </p:nvSpPr>
        <p:spPr>
          <a:xfrm>
            <a:off x="6341534" y="5467709"/>
            <a:ext cx="6096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>
                <a:solidFill>
                  <a:srgbClr val="00B050"/>
                </a:solidFill>
              </a:rPr>
              <a:t>Add the point to the nearest cluster</a:t>
            </a:r>
          </a:p>
        </p:txBody>
      </p:sp>
    </p:spTree>
    <p:extLst>
      <p:ext uri="{BB962C8B-B14F-4D97-AF65-F5344CB8AC3E}">
        <p14:creationId xmlns:p14="http://schemas.microsoft.com/office/powerpoint/2010/main" val="240080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59F5F8-341B-4113-83A1-CDF98089F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2"/>
            <a:ext cx="2312480" cy="5762557"/>
          </a:xfrm>
        </p:spPr>
        <p:txBody>
          <a:bodyPr anchor="ctr">
            <a:normAutofit/>
          </a:bodyPr>
          <a:lstStyle/>
          <a:p>
            <a:pPr algn="ctr"/>
            <a:r>
              <a:rPr lang="en-US" sz="2800"/>
              <a:t>K-Means Algorithm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C17DADE-200D-4EF5-8E4F-94F335B5E6DD}"/>
              </a:ext>
            </a:extLst>
          </p:cNvPr>
          <p:cNvCxnSpPr/>
          <p:nvPr/>
        </p:nvCxnSpPr>
        <p:spPr>
          <a:xfrm flipV="1">
            <a:off x="4724400" y="1735667"/>
            <a:ext cx="5757333" cy="3488266"/>
          </a:xfrm>
          <a:prstGeom prst="line">
            <a:avLst/>
          </a:prstGeom>
          <a:ln w="571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0D76218F-6E53-46D0-9C9C-E59EF3F3EFB8}"/>
              </a:ext>
            </a:extLst>
          </p:cNvPr>
          <p:cNvSpPr/>
          <p:nvPr/>
        </p:nvSpPr>
        <p:spPr>
          <a:xfrm>
            <a:off x="7264400" y="3420532"/>
            <a:ext cx="389467" cy="330200"/>
          </a:xfrm>
          <a:prstGeom prst="ellipse">
            <a:avLst/>
          </a:prstGeom>
          <a:solidFill>
            <a:srgbClr val="FF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A3CD920-7B00-4242-8CBC-B495B46EC0FE}"/>
              </a:ext>
            </a:extLst>
          </p:cNvPr>
          <p:cNvSpPr/>
          <p:nvPr/>
        </p:nvSpPr>
        <p:spPr>
          <a:xfrm>
            <a:off x="5466080" y="4478865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D28E3C3-CDE8-46E1-98A7-BBE437D5214F}"/>
              </a:ext>
            </a:extLst>
          </p:cNvPr>
          <p:cNvSpPr/>
          <p:nvPr/>
        </p:nvSpPr>
        <p:spPr>
          <a:xfrm>
            <a:off x="5901266" y="4224867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50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9EAA2C-8BAF-401B-A01B-FC4B7FE67FC8}"/>
              </a:ext>
            </a:extLst>
          </p:cNvPr>
          <p:cNvSpPr/>
          <p:nvPr/>
        </p:nvSpPr>
        <p:spPr>
          <a:xfrm>
            <a:off x="6874933" y="36322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7CCA32E-2221-4F43-8014-AFA34960EFF9}"/>
              </a:ext>
            </a:extLst>
          </p:cNvPr>
          <p:cNvSpPr/>
          <p:nvPr/>
        </p:nvSpPr>
        <p:spPr>
          <a:xfrm>
            <a:off x="7628634" y="3187697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B5EA51E-1B69-4E91-9AC1-D5FEDA9D77B8}"/>
              </a:ext>
            </a:extLst>
          </p:cNvPr>
          <p:cNvSpPr/>
          <p:nvPr/>
        </p:nvSpPr>
        <p:spPr>
          <a:xfrm>
            <a:off x="8018101" y="2969980"/>
            <a:ext cx="389467" cy="33020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3E34E69-0CB1-418F-9D1C-78B101D1B69C}"/>
              </a:ext>
            </a:extLst>
          </p:cNvPr>
          <p:cNvSpPr/>
          <p:nvPr/>
        </p:nvSpPr>
        <p:spPr>
          <a:xfrm>
            <a:off x="5019887" y="4766730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CB2847EC-CEAF-4C59-87A9-0A2FF14AF944}"/>
              </a:ext>
            </a:extLst>
          </p:cNvPr>
          <p:cNvSpPr/>
          <p:nvPr/>
        </p:nvSpPr>
        <p:spPr>
          <a:xfrm>
            <a:off x="9169400" y="22606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351200AF-357E-4235-9DA9-D5A20ECB3E7D}"/>
              </a:ext>
            </a:extLst>
          </p:cNvPr>
          <p:cNvSpPr/>
          <p:nvPr/>
        </p:nvSpPr>
        <p:spPr>
          <a:xfrm>
            <a:off x="9558867" y="20320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3714EB6-CEAD-4293-BB23-FAB915C3ECF4}"/>
              </a:ext>
            </a:extLst>
          </p:cNvPr>
          <p:cNvSpPr txBox="1"/>
          <p:nvPr/>
        </p:nvSpPr>
        <p:spPr>
          <a:xfrm>
            <a:off x="3629429" y="602735"/>
            <a:ext cx="444634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Which cluster does point 4 belong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Measure the distance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Assign the point to the nearest cluster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179D133-2B8D-4E41-B812-AB1A98DC674C}"/>
              </a:ext>
            </a:extLst>
          </p:cNvPr>
          <p:cNvCxnSpPr/>
          <p:nvPr/>
        </p:nvCxnSpPr>
        <p:spPr>
          <a:xfrm>
            <a:off x="5409354" y="4267201"/>
            <a:ext cx="491912" cy="745066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82A3575-4A2D-4170-A38B-5E49DB7DC336}"/>
              </a:ext>
            </a:extLst>
          </p:cNvPr>
          <p:cNvCxnSpPr/>
          <p:nvPr/>
        </p:nvCxnSpPr>
        <p:spPr>
          <a:xfrm>
            <a:off x="6705766" y="3221568"/>
            <a:ext cx="771313" cy="1168399"/>
          </a:xfrm>
          <a:prstGeom prst="line">
            <a:avLst/>
          </a:prstGeom>
          <a:ln>
            <a:solidFill>
              <a:schemeClr val="bg2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31A01DD-A142-4F1A-A7AA-73FF823419BE}"/>
              </a:ext>
            </a:extLst>
          </p:cNvPr>
          <p:cNvCxnSpPr/>
          <p:nvPr/>
        </p:nvCxnSpPr>
        <p:spPr>
          <a:xfrm flipH="1">
            <a:off x="5409354" y="3352797"/>
            <a:ext cx="1296412" cy="812803"/>
          </a:xfrm>
          <a:prstGeom prst="straightConnector1">
            <a:avLst/>
          </a:prstGeom>
          <a:ln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E6FDA5C-43DD-497A-A429-FABD1B584FB9}"/>
              </a:ext>
            </a:extLst>
          </p:cNvPr>
          <p:cNvCxnSpPr>
            <a:cxnSpLocks/>
          </p:cNvCxnSpPr>
          <p:nvPr/>
        </p:nvCxnSpPr>
        <p:spPr>
          <a:xfrm flipH="1">
            <a:off x="6810927" y="3187697"/>
            <a:ext cx="359893" cy="226484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7910536-AF1D-4D9C-BF4B-992B326A3B72}"/>
              </a:ext>
            </a:extLst>
          </p:cNvPr>
          <p:cNvCxnSpPr>
            <a:cxnSpLocks/>
          </p:cNvCxnSpPr>
          <p:nvPr/>
        </p:nvCxnSpPr>
        <p:spPr>
          <a:xfrm flipH="1">
            <a:off x="6737404" y="2590800"/>
            <a:ext cx="1085963" cy="635001"/>
          </a:xfrm>
          <a:prstGeom prst="straightConnector1">
            <a:avLst/>
          </a:prstGeom>
          <a:ln>
            <a:solidFill>
              <a:srgbClr val="0070C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77717D94-76E4-4779-AE08-892494FAC03A}"/>
              </a:ext>
            </a:extLst>
          </p:cNvPr>
          <p:cNvCxnSpPr>
            <a:cxnSpLocks/>
          </p:cNvCxnSpPr>
          <p:nvPr/>
        </p:nvCxnSpPr>
        <p:spPr>
          <a:xfrm>
            <a:off x="7199548" y="3204633"/>
            <a:ext cx="491912" cy="74506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16B79E7-61B9-4B81-9219-1A645B281B86}"/>
              </a:ext>
            </a:extLst>
          </p:cNvPr>
          <p:cNvCxnSpPr>
            <a:cxnSpLocks/>
          </p:cNvCxnSpPr>
          <p:nvPr/>
        </p:nvCxnSpPr>
        <p:spPr>
          <a:xfrm>
            <a:off x="7962137" y="2783714"/>
            <a:ext cx="491912" cy="745066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91359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59F5F8-341B-4113-83A1-CDF98089F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2"/>
            <a:ext cx="2312480" cy="5762557"/>
          </a:xfrm>
        </p:spPr>
        <p:txBody>
          <a:bodyPr anchor="ctr">
            <a:normAutofit/>
          </a:bodyPr>
          <a:lstStyle/>
          <a:p>
            <a:pPr algn="ctr"/>
            <a:r>
              <a:rPr lang="en-US" sz="2800"/>
              <a:t>K-Means Algorithm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C17DADE-200D-4EF5-8E4F-94F335B5E6DD}"/>
              </a:ext>
            </a:extLst>
          </p:cNvPr>
          <p:cNvCxnSpPr/>
          <p:nvPr/>
        </p:nvCxnSpPr>
        <p:spPr>
          <a:xfrm flipV="1">
            <a:off x="4724400" y="1735667"/>
            <a:ext cx="5757333" cy="3488266"/>
          </a:xfrm>
          <a:prstGeom prst="line">
            <a:avLst/>
          </a:prstGeom>
          <a:ln w="571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0D76218F-6E53-46D0-9C9C-E59EF3F3EFB8}"/>
              </a:ext>
            </a:extLst>
          </p:cNvPr>
          <p:cNvSpPr/>
          <p:nvPr/>
        </p:nvSpPr>
        <p:spPr>
          <a:xfrm>
            <a:off x="7264400" y="3420532"/>
            <a:ext cx="389467" cy="330200"/>
          </a:xfrm>
          <a:prstGeom prst="ellipse">
            <a:avLst/>
          </a:prstGeom>
          <a:solidFill>
            <a:srgbClr val="FF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A3CD920-7B00-4242-8CBC-B495B46EC0FE}"/>
              </a:ext>
            </a:extLst>
          </p:cNvPr>
          <p:cNvSpPr/>
          <p:nvPr/>
        </p:nvSpPr>
        <p:spPr>
          <a:xfrm>
            <a:off x="5466080" y="4478865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D28E3C3-CDE8-46E1-98A7-BBE437D5214F}"/>
              </a:ext>
            </a:extLst>
          </p:cNvPr>
          <p:cNvSpPr/>
          <p:nvPr/>
        </p:nvSpPr>
        <p:spPr>
          <a:xfrm>
            <a:off x="5901266" y="4224867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50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9EAA2C-8BAF-401B-A01B-FC4B7FE67FC8}"/>
              </a:ext>
            </a:extLst>
          </p:cNvPr>
          <p:cNvSpPr/>
          <p:nvPr/>
        </p:nvSpPr>
        <p:spPr>
          <a:xfrm>
            <a:off x="6874933" y="3632200"/>
            <a:ext cx="389467" cy="330200"/>
          </a:xfrm>
          <a:prstGeom prst="ellipse">
            <a:avLst/>
          </a:prstGeom>
          <a:solidFill>
            <a:srgbClr val="FF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7CCA32E-2221-4F43-8014-AFA34960EFF9}"/>
              </a:ext>
            </a:extLst>
          </p:cNvPr>
          <p:cNvSpPr/>
          <p:nvPr/>
        </p:nvSpPr>
        <p:spPr>
          <a:xfrm>
            <a:off x="7628634" y="3187697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B5EA51E-1B69-4E91-9AC1-D5FEDA9D77B8}"/>
              </a:ext>
            </a:extLst>
          </p:cNvPr>
          <p:cNvSpPr/>
          <p:nvPr/>
        </p:nvSpPr>
        <p:spPr>
          <a:xfrm>
            <a:off x="8018101" y="2969980"/>
            <a:ext cx="389467" cy="33020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3E34E69-0CB1-418F-9D1C-78B101D1B69C}"/>
              </a:ext>
            </a:extLst>
          </p:cNvPr>
          <p:cNvSpPr/>
          <p:nvPr/>
        </p:nvSpPr>
        <p:spPr>
          <a:xfrm>
            <a:off x="5019887" y="4766730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CB2847EC-CEAF-4C59-87A9-0A2FF14AF944}"/>
              </a:ext>
            </a:extLst>
          </p:cNvPr>
          <p:cNvSpPr/>
          <p:nvPr/>
        </p:nvSpPr>
        <p:spPr>
          <a:xfrm>
            <a:off x="9169400" y="22606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351200AF-357E-4235-9DA9-D5A20ECB3E7D}"/>
              </a:ext>
            </a:extLst>
          </p:cNvPr>
          <p:cNvSpPr/>
          <p:nvPr/>
        </p:nvSpPr>
        <p:spPr>
          <a:xfrm>
            <a:off x="9558867" y="20320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3714EB6-CEAD-4293-BB23-FAB915C3ECF4}"/>
              </a:ext>
            </a:extLst>
          </p:cNvPr>
          <p:cNvSpPr txBox="1"/>
          <p:nvPr/>
        </p:nvSpPr>
        <p:spPr>
          <a:xfrm>
            <a:off x="3629429" y="602735"/>
            <a:ext cx="444634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Which cluster does point 4 belong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Measure the distance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Assign the point to the nearest cluster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Calculate the mean of the cluster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179D133-2B8D-4E41-B812-AB1A98DC674C}"/>
              </a:ext>
            </a:extLst>
          </p:cNvPr>
          <p:cNvCxnSpPr/>
          <p:nvPr/>
        </p:nvCxnSpPr>
        <p:spPr>
          <a:xfrm>
            <a:off x="5409354" y="4267201"/>
            <a:ext cx="491912" cy="745066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FB9BF977-5AEB-4E9C-AEE8-E5E6425686D3}"/>
              </a:ext>
            </a:extLst>
          </p:cNvPr>
          <p:cNvCxnSpPr>
            <a:cxnSpLocks/>
          </p:cNvCxnSpPr>
          <p:nvPr/>
        </p:nvCxnSpPr>
        <p:spPr>
          <a:xfrm>
            <a:off x="7018444" y="3317112"/>
            <a:ext cx="491912" cy="74506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F177490-EB2A-4844-8A32-B12836B5DFEF}"/>
              </a:ext>
            </a:extLst>
          </p:cNvPr>
          <p:cNvCxnSpPr>
            <a:cxnSpLocks/>
          </p:cNvCxnSpPr>
          <p:nvPr/>
        </p:nvCxnSpPr>
        <p:spPr>
          <a:xfrm>
            <a:off x="7966878" y="2805654"/>
            <a:ext cx="491912" cy="745066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86753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59F5F8-341B-4113-83A1-CDF98089F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2"/>
            <a:ext cx="2312480" cy="5762557"/>
          </a:xfrm>
        </p:spPr>
        <p:txBody>
          <a:bodyPr anchor="ctr">
            <a:normAutofit/>
          </a:bodyPr>
          <a:lstStyle/>
          <a:p>
            <a:pPr algn="ctr"/>
            <a:r>
              <a:rPr lang="en-US" sz="2800"/>
              <a:t>K-Means Algorithm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C17DADE-200D-4EF5-8E4F-94F335B5E6DD}"/>
              </a:ext>
            </a:extLst>
          </p:cNvPr>
          <p:cNvCxnSpPr/>
          <p:nvPr/>
        </p:nvCxnSpPr>
        <p:spPr>
          <a:xfrm flipV="1">
            <a:off x="4724400" y="1735667"/>
            <a:ext cx="5757333" cy="3488266"/>
          </a:xfrm>
          <a:prstGeom prst="line">
            <a:avLst/>
          </a:prstGeom>
          <a:ln w="571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0D76218F-6E53-46D0-9C9C-E59EF3F3EFB8}"/>
              </a:ext>
            </a:extLst>
          </p:cNvPr>
          <p:cNvSpPr/>
          <p:nvPr/>
        </p:nvSpPr>
        <p:spPr>
          <a:xfrm>
            <a:off x="7264400" y="3420532"/>
            <a:ext cx="389467" cy="330200"/>
          </a:xfrm>
          <a:prstGeom prst="ellipse">
            <a:avLst/>
          </a:prstGeom>
          <a:solidFill>
            <a:srgbClr val="FF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A3CD920-7B00-4242-8CBC-B495B46EC0FE}"/>
              </a:ext>
            </a:extLst>
          </p:cNvPr>
          <p:cNvSpPr/>
          <p:nvPr/>
        </p:nvSpPr>
        <p:spPr>
          <a:xfrm>
            <a:off x="5466080" y="4478865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D28E3C3-CDE8-46E1-98A7-BBE437D5214F}"/>
              </a:ext>
            </a:extLst>
          </p:cNvPr>
          <p:cNvSpPr/>
          <p:nvPr/>
        </p:nvSpPr>
        <p:spPr>
          <a:xfrm>
            <a:off x="5901266" y="4224867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50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9EAA2C-8BAF-401B-A01B-FC4B7FE67FC8}"/>
              </a:ext>
            </a:extLst>
          </p:cNvPr>
          <p:cNvSpPr/>
          <p:nvPr/>
        </p:nvSpPr>
        <p:spPr>
          <a:xfrm>
            <a:off x="6874933" y="3632200"/>
            <a:ext cx="389467" cy="330200"/>
          </a:xfrm>
          <a:prstGeom prst="ellipse">
            <a:avLst/>
          </a:prstGeom>
          <a:solidFill>
            <a:srgbClr val="FF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7CCA32E-2221-4F43-8014-AFA34960EFF9}"/>
              </a:ext>
            </a:extLst>
          </p:cNvPr>
          <p:cNvSpPr/>
          <p:nvPr/>
        </p:nvSpPr>
        <p:spPr>
          <a:xfrm>
            <a:off x="7628634" y="3187697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B5EA51E-1B69-4E91-9AC1-D5FEDA9D77B8}"/>
              </a:ext>
            </a:extLst>
          </p:cNvPr>
          <p:cNvSpPr/>
          <p:nvPr/>
        </p:nvSpPr>
        <p:spPr>
          <a:xfrm>
            <a:off x="8018101" y="2969980"/>
            <a:ext cx="389467" cy="33020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3E34E69-0CB1-418F-9D1C-78B101D1B69C}"/>
              </a:ext>
            </a:extLst>
          </p:cNvPr>
          <p:cNvSpPr/>
          <p:nvPr/>
        </p:nvSpPr>
        <p:spPr>
          <a:xfrm>
            <a:off x="5019887" y="4766730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CB2847EC-CEAF-4C59-87A9-0A2FF14AF944}"/>
              </a:ext>
            </a:extLst>
          </p:cNvPr>
          <p:cNvSpPr/>
          <p:nvPr/>
        </p:nvSpPr>
        <p:spPr>
          <a:xfrm>
            <a:off x="9169400" y="22606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351200AF-357E-4235-9DA9-D5A20ECB3E7D}"/>
              </a:ext>
            </a:extLst>
          </p:cNvPr>
          <p:cNvSpPr/>
          <p:nvPr/>
        </p:nvSpPr>
        <p:spPr>
          <a:xfrm>
            <a:off x="9558867" y="20320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3714EB6-CEAD-4293-BB23-FAB915C3ECF4}"/>
              </a:ext>
            </a:extLst>
          </p:cNvPr>
          <p:cNvSpPr txBox="1"/>
          <p:nvPr/>
        </p:nvSpPr>
        <p:spPr>
          <a:xfrm>
            <a:off x="3629429" y="602735"/>
            <a:ext cx="444634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Which cluster does point 6 belong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Measure the distance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Assign the point to the nearest cluster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Calculate the mean of the cluster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179D133-2B8D-4E41-B812-AB1A98DC674C}"/>
              </a:ext>
            </a:extLst>
          </p:cNvPr>
          <p:cNvCxnSpPr/>
          <p:nvPr/>
        </p:nvCxnSpPr>
        <p:spPr>
          <a:xfrm>
            <a:off x="5409354" y="4267201"/>
            <a:ext cx="491912" cy="745066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FB9BF977-5AEB-4E9C-AEE8-E5E6425686D3}"/>
              </a:ext>
            </a:extLst>
          </p:cNvPr>
          <p:cNvCxnSpPr>
            <a:cxnSpLocks/>
          </p:cNvCxnSpPr>
          <p:nvPr/>
        </p:nvCxnSpPr>
        <p:spPr>
          <a:xfrm>
            <a:off x="7018444" y="3317112"/>
            <a:ext cx="491912" cy="74506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F177490-EB2A-4844-8A32-B12836B5DFEF}"/>
              </a:ext>
            </a:extLst>
          </p:cNvPr>
          <p:cNvCxnSpPr>
            <a:cxnSpLocks/>
          </p:cNvCxnSpPr>
          <p:nvPr/>
        </p:nvCxnSpPr>
        <p:spPr>
          <a:xfrm>
            <a:off x="7966878" y="2805654"/>
            <a:ext cx="491912" cy="745066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D908E70-D461-4EEC-8207-0EACC9A31BC9}"/>
              </a:ext>
            </a:extLst>
          </p:cNvPr>
          <p:cNvCxnSpPr/>
          <p:nvPr/>
        </p:nvCxnSpPr>
        <p:spPr>
          <a:xfrm>
            <a:off x="7510356" y="2969980"/>
            <a:ext cx="575311" cy="780752"/>
          </a:xfrm>
          <a:prstGeom prst="line">
            <a:avLst/>
          </a:prstGeom>
          <a:ln>
            <a:solidFill>
              <a:schemeClr val="bg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E0E56EB-E048-48E4-AEA6-898BAC59DB2A}"/>
              </a:ext>
            </a:extLst>
          </p:cNvPr>
          <p:cNvCxnSpPr>
            <a:cxnSpLocks/>
          </p:cNvCxnSpPr>
          <p:nvPr/>
        </p:nvCxnSpPr>
        <p:spPr>
          <a:xfrm flipH="1">
            <a:off x="6976495" y="2908190"/>
            <a:ext cx="498192" cy="343659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8C71379-4A19-49E3-91D2-6D5B29A687F3}"/>
              </a:ext>
            </a:extLst>
          </p:cNvPr>
          <p:cNvCxnSpPr>
            <a:cxnSpLocks/>
          </p:cNvCxnSpPr>
          <p:nvPr/>
        </p:nvCxnSpPr>
        <p:spPr>
          <a:xfrm flipH="1">
            <a:off x="5317068" y="2709333"/>
            <a:ext cx="1947332" cy="1253067"/>
          </a:xfrm>
          <a:prstGeom prst="straightConnector1">
            <a:avLst/>
          </a:prstGeom>
          <a:ln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19C7755-0D54-4F1E-BDC1-7E8058A842AB}"/>
              </a:ext>
            </a:extLst>
          </p:cNvPr>
          <p:cNvCxnSpPr>
            <a:cxnSpLocks/>
          </p:cNvCxnSpPr>
          <p:nvPr/>
        </p:nvCxnSpPr>
        <p:spPr>
          <a:xfrm flipH="1">
            <a:off x="7630772" y="2866242"/>
            <a:ext cx="300437" cy="158198"/>
          </a:xfrm>
          <a:prstGeom prst="straightConnector1">
            <a:avLst/>
          </a:prstGeom>
          <a:ln>
            <a:solidFill>
              <a:srgbClr val="0070C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07573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59F5F8-341B-4113-83A1-CDF98089F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2"/>
            <a:ext cx="2312480" cy="5762557"/>
          </a:xfrm>
        </p:spPr>
        <p:txBody>
          <a:bodyPr anchor="ctr">
            <a:normAutofit/>
          </a:bodyPr>
          <a:lstStyle/>
          <a:p>
            <a:pPr algn="ctr"/>
            <a:r>
              <a:rPr lang="en-US" sz="2800"/>
              <a:t>K-Means Algorithm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C17DADE-200D-4EF5-8E4F-94F335B5E6DD}"/>
              </a:ext>
            </a:extLst>
          </p:cNvPr>
          <p:cNvCxnSpPr/>
          <p:nvPr/>
        </p:nvCxnSpPr>
        <p:spPr>
          <a:xfrm flipV="1">
            <a:off x="4724400" y="1735667"/>
            <a:ext cx="5757333" cy="3488266"/>
          </a:xfrm>
          <a:prstGeom prst="line">
            <a:avLst/>
          </a:prstGeom>
          <a:ln w="571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0D76218F-6E53-46D0-9C9C-E59EF3F3EFB8}"/>
              </a:ext>
            </a:extLst>
          </p:cNvPr>
          <p:cNvSpPr/>
          <p:nvPr/>
        </p:nvSpPr>
        <p:spPr>
          <a:xfrm>
            <a:off x="7264400" y="3420532"/>
            <a:ext cx="389467" cy="330200"/>
          </a:xfrm>
          <a:prstGeom prst="ellipse">
            <a:avLst/>
          </a:prstGeom>
          <a:solidFill>
            <a:srgbClr val="FF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A3CD920-7B00-4242-8CBC-B495B46EC0FE}"/>
              </a:ext>
            </a:extLst>
          </p:cNvPr>
          <p:cNvSpPr/>
          <p:nvPr/>
        </p:nvSpPr>
        <p:spPr>
          <a:xfrm>
            <a:off x="5466080" y="4478865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D28E3C3-CDE8-46E1-98A7-BBE437D5214F}"/>
              </a:ext>
            </a:extLst>
          </p:cNvPr>
          <p:cNvSpPr/>
          <p:nvPr/>
        </p:nvSpPr>
        <p:spPr>
          <a:xfrm>
            <a:off x="5901266" y="4224867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50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9EAA2C-8BAF-401B-A01B-FC4B7FE67FC8}"/>
              </a:ext>
            </a:extLst>
          </p:cNvPr>
          <p:cNvSpPr/>
          <p:nvPr/>
        </p:nvSpPr>
        <p:spPr>
          <a:xfrm>
            <a:off x="6874933" y="3632200"/>
            <a:ext cx="389467" cy="330200"/>
          </a:xfrm>
          <a:prstGeom prst="ellipse">
            <a:avLst/>
          </a:prstGeom>
          <a:solidFill>
            <a:srgbClr val="FF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7CCA32E-2221-4F43-8014-AFA34960EFF9}"/>
              </a:ext>
            </a:extLst>
          </p:cNvPr>
          <p:cNvSpPr/>
          <p:nvPr/>
        </p:nvSpPr>
        <p:spPr>
          <a:xfrm>
            <a:off x="7628634" y="3187697"/>
            <a:ext cx="389467" cy="3302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B5EA51E-1B69-4E91-9AC1-D5FEDA9D77B8}"/>
              </a:ext>
            </a:extLst>
          </p:cNvPr>
          <p:cNvSpPr/>
          <p:nvPr/>
        </p:nvSpPr>
        <p:spPr>
          <a:xfrm>
            <a:off x="8018101" y="2969980"/>
            <a:ext cx="389467" cy="33020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3E34E69-0CB1-418F-9D1C-78B101D1B69C}"/>
              </a:ext>
            </a:extLst>
          </p:cNvPr>
          <p:cNvSpPr/>
          <p:nvPr/>
        </p:nvSpPr>
        <p:spPr>
          <a:xfrm>
            <a:off x="5019887" y="4766730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CB2847EC-CEAF-4C59-87A9-0A2FF14AF944}"/>
              </a:ext>
            </a:extLst>
          </p:cNvPr>
          <p:cNvSpPr/>
          <p:nvPr/>
        </p:nvSpPr>
        <p:spPr>
          <a:xfrm>
            <a:off x="9169400" y="22606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351200AF-357E-4235-9DA9-D5A20ECB3E7D}"/>
              </a:ext>
            </a:extLst>
          </p:cNvPr>
          <p:cNvSpPr/>
          <p:nvPr/>
        </p:nvSpPr>
        <p:spPr>
          <a:xfrm>
            <a:off x="9558867" y="20320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3714EB6-CEAD-4293-BB23-FAB915C3ECF4}"/>
              </a:ext>
            </a:extLst>
          </p:cNvPr>
          <p:cNvSpPr txBox="1"/>
          <p:nvPr/>
        </p:nvSpPr>
        <p:spPr>
          <a:xfrm>
            <a:off x="3629429" y="602735"/>
            <a:ext cx="444634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Which cluster does point 6 belong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Measure the distance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Assign the point to the nearest cluster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Calculate the mean of the cluster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179D133-2B8D-4E41-B812-AB1A98DC674C}"/>
              </a:ext>
            </a:extLst>
          </p:cNvPr>
          <p:cNvCxnSpPr/>
          <p:nvPr/>
        </p:nvCxnSpPr>
        <p:spPr>
          <a:xfrm>
            <a:off x="5409354" y="4267201"/>
            <a:ext cx="491912" cy="745066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FB9BF977-5AEB-4E9C-AEE8-E5E6425686D3}"/>
              </a:ext>
            </a:extLst>
          </p:cNvPr>
          <p:cNvCxnSpPr>
            <a:cxnSpLocks/>
          </p:cNvCxnSpPr>
          <p:nvPr/>
        </p:nvCxnSpPr>
        <p:spPr>
          <a:xfrm>
            <a:off x="7018444" y="3317112"/>
            <a:ext cx="491912" cy="74506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F177490-EB2A-4844-8A32-B12836B5DFEF}"/>
              </a:ext>
            </a:extLst>
          </p:cNvPr>
          <p:cNvCxnSpPr>
            <a:cxnSpLocks/>
          </p:cNvCxnSpPr>
          <p:nvPr/>
        </p:nvCxnSpPr>
        <p:spPr>
          <a:xfrm>
            <a:off x="7788911" y="2887133"/>
            <a:ext cx="491912" cy="745066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81922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59F5F8-341B-4113-83A1-CDF98089F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2"/>
            <a:ext cx="2312480" cy="5762557"/>
          </a:xfrm>
        </p:spPr>
        <p:txBody>
          <a:bodyPr anchor="ctr">
            <a:normAutofit/>
          </a:bodyPr>
          <a:lstStyle/>
          <a:p>
            <a:pPr algn="ctr"/>
            <a:r>
              <a:rPr lang="en-US" sz="2800"/>
              <a:t>K-Means Algorithm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C17DADE-200D-4EF5-8E4F-94F335B5E6DD}"/>
              </a:ext>
            </a:extLst>
          </p:cNvPr>
          <p:cNvCxnSpPr/>
          <p:nvPr/>
        </p:nvCxnSpPr>
        <p:spPr>
          <a:xfrm flipV="1">
            <a:off x="4724400" y="1735667"/>
            <a:ext cx="5757333" cy="3488266"/>
          </a:xfrm>
          <a:prstGeom prst="line">
            <a:avLst/>
          </a:prstGeom>
          <a:ln w="571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0D76218F-6E53-46D0-9C9C-E59EF3F3EFB8}"/>
              </a:ext>
            </a:extLst>
          </p:cNvPr>
          <p:cNvSpPr/>
          <p:nvPr/>
        </p:nvSpPr>
        <p:spPr>
          <a:xfrm>
            <a:off x="7264400" y="3420532"/>
            <a:ext cx="389467" cy="330200"/>
          </a:xfrm>
          <a:prstGeom prst="ellipse">
            <a:avLst/>
          </a:prstGeom>
          <a:solidFill>
            <a:srgbClr val="FF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A3CD920-7B00-4242-8CBC-B495B46EC0FE}"/>
              </a:ext>
            </a:extLst>
          </p:cNvPr>
          <p:cNvSpPr/>
          <p:nvPr/>
        </p:nvSpPr>
        <p:spPr>
          <a:xfrm>
            <a:off x="5466080" y="4478865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D28E3C3-CDE8-46E1-98A7-BBE437D5214F}"/>
              </a:ext>
            </a:extLst>
          </p:cNvPr>
          <p:cNvSpPr/>
          <p:nvPr/>
        </p:nvSpPr>
        <p:spPr>
          <a:xfrm>
            <a:off x="5901266" y="4224867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50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9EAA2C-8BAF-401B-A01B-FC4B7FE67FC8}"/>
              </a:ext>
            </a:extLst>
          </p:cNvPr>
          <p:cNvSpPr/>
          <p:nvPr/>
        </p:nvSpPr>
        <p:spPr>
          <a:xfrm>
            <a:off x="6874933" y="3632200"/>
            <a:ext cx="389467" cy="330200"/>
          </a:xfrm>
          <a:prstGeom prst="ellipse">
            <a:avLst/>
          </a:prstGeom>
          <a:solidFill>
            <a:srgbClr val="FF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7CCA32E-2221-4F43-8014-AFA34960EFF9}"/>
              </a:ext>
            </a:extLst>
          </p:cNvPr>
          <p:cNvSpPr/>
          <p:nvPr/>
        </p:nvSpPr>
        <p:spPr>
          <a:xfrm>
            <a:off x="7628634" y="3187697"/>
            <a:ext cx="389467" cy="3302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B5EA51E-1B69-4E91-9AC1-D5FEDA9D77B8}"/>
              </a:ext>
            </a:extLst>
          </p:cNvPr>
          <p:cNvSpPr/>
          <p:nvPr/>
        </p:nvSpPr>
        <p:spPr>
          <a:xfrm>
            <a:off x="8018101" y="2969980"/>
            <a:ext cx="389467" cy="33020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3E34E69-0CB1-418F-9D1C-78B101D1B69C}"/>
              </a:ext>
            </a:extLst>
          </p:cNvPr>
          <p:cNvSpPr/>
          <p:nvPr/>
        </p:nvSpPr>
        <p:spPr>
          <a:xfrm>
            <a:off x="5019887" y="4766730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CB2847EC-CEAF-4C59-87A9-0A2FF14AF944}"/>
              </a:ext>
            </a:extLst>
          </p:cNvPr>
          <p:cNvSpPr/>
          <p:nvPr/>
        </p:nvSpPr>
        <p:spPr>
          <a:xfrm>
            <a:off x="9169400" y="2260600"/>
            <a:ext cx="389467" cy="33020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351200AF-357E-4235-9DA9-D5A20ECB3E7D}"/>
              </a:ext>
            </a:extLst>
          </p:cNvPr>
          <p:cNvSpPr/>
          <p:nvPr/>
        </p:nvSpPr>
        <p:spPr>
          <a:xfrm>
            <a:off x="9558867" y="2032000"/>
            <a:ext cx="389467" cy="33020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3714EB6-CEAD-4293-BB23-FAB915C3ECF4}"/>
              </a:ext>
            </a:extLst>
          </p:cNvPr>
          <p:cNvSpPr txBox="1"/>
          <p:nvPr/>
        </p:nvSpPr>
        <p:spPr>
          <a:xfrm>
            <a:off x="3629429" y="602735"/>
            <a:ext cx="1933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Repeat the steps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179D133-2B8D-4E41-B812-AB1A98DC674C}"/>
              </a:ext>
            </a:extLst>
          </p:cNvPr>
          <p:cNvCxnSpPr/>
          <p:nvPr/>
        </p:nvCxnSpPr>
        <p:spPr>
          <a:xfrm>
            <a:off x="5409354" y="4267201"/>
            <a:ext cx="491912" cy="745066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FB9BF977-5AEB-4E9C-AEE8-E5E6425686D3}"/>
              </a:ext>
            </a:extLst>
          </p:cNvPr>
          <p:cNvCxnSpPr>
            <a:cxnSpLocks/>
          </p:cNvCxnSpPr>
          <p:nvPr/>
        </p:nvCxnSpPr>
        <p:spPr>
          <a:xfrm>
            <a:off x="7018444" y="3317112"/>
            <a:ext cx="491912" cy="74506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F177490-EB2A-4844-8A32-B12836B5DFEF}"/>
              </a:ext>
            </a:extLst>
          </p:cNvPr>
          <p:cNvCxnSpPr>
            <a:cxnSpLocks/>
          </p:cNvCxnSpPr>
          <p:nvPr/>
        </p:nvCxnSpPr>
        <p:spPr>
          <a:xfrm>
            <a:off x="8559762" y="2362200"/>
            <a:ext cx="491912" cy="745066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00958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59F5F8-341B-4113-83A1-CDF98089F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2"/>
            <a:ext cx="2312480" cy="5762557"/>
          </a:xfrm>
        </p:spPr>
        <p:txBody>
          <a:bodyPr anchor="ctr">
            <a:normAutofit/>
          </a:bodyPr>
          <a:lstStyle/>
          <a:p>
            <a:pPr algn="ctr"/>
            <a:r>
              <a:rPr lang="en-US" sz="2800"/>
              <a:t>K-Means Algorithm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3714EB6-CEAD-4293-BB23-FAB915C3ECF4}"/>
              </a:ext>
            </a:extLst>
          </p:cNvPr>
          <p:cNvSpPr txBox="1"/>
          <p:nvPr/>
        </p:nvSpPr>
        <p:spPr>
          <a:xfrm>
            <a:off x="3629429" y="602735"/>
            <a:ext cx="1933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Repeat the steps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C17DADE-200D-4EF5-8E4F-94F335B5E6DD}"/>
              </a:ext>
            </a:extLst>
          </p:cNvPr>
          <p:cNvCxnSpPr>
            <a:cxnSpLocks/>
          </p:cNvCxnSpPr>
          <p:nvPr/>
        </p:nvCxnSpPr>
        <p:spPr>
          <a:xfrm>
            <a:off x="4311290" y="4732975"/>
            <a:ext cx="6703843" cy="104031"/>
          </a:xfrm>
          <a:prstGeom prst="line">
            <a:avLst/>
          </a:prstGeom>
          <a:ln w="571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0D76218F-6E53-46D0-9C9C-E59EF3F3EFB8}"/>
              </a:ext>
            </a:extLst>
          </p:cNvPr>
          <p:cNvSpPr/>
          <p:nvPr/>
        </p:nvSpPr>
        <p:spPr>
          <a:xfrm rot="1967681">
            <a:off x="7302772" y="4621105"/>
            <a:ext cx="389467" cy="330200"/>
          </a:xfrm>
          <a:prstGeom prst="ellipse">
            <a:avLst/>
          </a:prstGeom>
          <a:solidFill>
            <a:srgbClr val="FF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A3CD920-7B00-4242-8CBC-B495B46EC0FE}"/>
              </a:ext>
            </a:extLst>
          </p:cNvPr>
          <p:cNvSpPr/>
          <p:nvPr/>
        </p:nvSpPr>
        <p:spPr>
          <a:xfrm rot="1967681">
            <a:off x="5217849" y="4587534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D28E3C3-CDE8-46E1-98A7-BBE437D5214F}"/>
              </a:ext>
            </a:extLst>
          </p:cNvPr>
          <p:cNvSpPr/>
          <p:nvPr/>
        </p:nvSpPr>
        <p:spPr>
          <a:xfrm rot="1967681">
            <a:off x="5721247" y="4609729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50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9EAA2C-8BAF-401B-A01B-FC4B7FE67FC8}"/>
              </a:ext>
            </a:extLst>
          </p:cNvPr>
          <p:cNvSpPr/>
          <p:nvPr/>
        </p:nvSpPr>
        <p:spPr>
          <a:xfrm rot="1967681">
            <a:off x="6860733" y="4613490"/>
            <a:ext cx="389467" cy="330200"/>
          </a:xfrm>
          <a:prstGeom prst="ellipse">
            <a:avLst/>
          </a:prstGeom>
          <a:solidFill>
            <a:srgbClr val="FF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7CCA32E-2221-4F43-8014-AFA34960EFF9}"/>
              </a:ext>
            </a:extLst>
          </p:cNvPr>
          <p:cNvSpPr/>
          <p:nvPr/>
        </p:nvSpPr>
        <p:spPr>
          <a:xfrm rot="1967681">
            <a:off x="7735063" y="4614193"/>
            <a:ext cx="389467" cy="3302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B5EA51E-1B69-4E91-9AC1-D5FEDA9D77B8}"/>
              </a:ext>
            </a:extLst>
          </p:cNvPr>
          <p:cNvSpPr/>
          <p:nvPr/>
        </p:nvSpPr>
        <p:spPr>
          <a:xfrm rot="1967681">
            <a:off x="8180378" y="4633658"/>
            <a:ext cx="389467" cy="33020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3E34E69-0CB1-418F-9D1C-78B101D1B69C}"/>
              </a:ext>
            </a:extLst>
          </p:cNvPr>
          <p:cNvSpPr/>
          <p:nvPr/>
        </p:nvSpPr>
        <p:spPr>
          <a:xfrm rot="1967681">
            <a:off x="4686856" y="4587846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CB2847EC-CEAF-4C59-87A9-0A2FF14AF944}"/>
              </a:ext>
            </a:extLst>
          </p:cNvPr>
          <p:cNvSpPr/>
          <p:nvPr/>
        </p:nvSpPr>
        <p:spPr>
          <a:xfrm rot="1967681">
            <a:off x="9532402" y="4652455"/>
            <a:ext cx="389467" cy="33020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351200AF-357E-4235-9DA9-D5A20ECB3E7D}"/>
              </a:ext>
            </a:extLst>
          </p:cNvPr>
          <p:cNvSpPr/>
          <p:nvPr/>
        </p:nvSpPr>
        <p:spPr>
          <a:xfrm rot="1967681">
            <a:off x="9983610" y="4688167"/>
            <a:ext cx="389467" cy="33020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EB45A79-5B26-4566-9EA5-3305B11294E6}"/>
              </a:ext>
            </a:extLst>
          </p:cNvPr>
          <p:cNvSpPr txBox="1"/>
          <p:nvPr/>
        </p:nvSpPr>
        <p:spPr>
          <a:xfrm>
            <a:off x="6672498" y="4958204"/>
            <a:ext cx="2251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First Iteration Result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6E89308-B2FA-45CC-9630-9540601E6D79}"/>
              </a:ext>
            </a:extLst>
          </p:cNvPr>
          <p:cNvCxnSpPr>
            <a:cxnSpLocks/>
          </p:cNvCxnSpPr>
          <p:nvPr/>
        </p:nvCxnSpPr>
        <p:spPr>
          <a:xfrm>
            <a:off x="4141956" y="2303502"/>
            <a:ext cx="6703843" cy="104031"/>
          </a:xfrm>
          <a:prstGeom prst="line">
            <a:avLst/>
          </a:prstGeom>
          <a:ln w="571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8E3DEFC2-4ECA-4B2A-B120-65E7C5D9BAC0}"/>
              </a:ext>
            </a:extLst>
          </p:cNvPr>
          <p:cNvSpPr/>
          <p:nvPr/>
        </p:nvSpPr>
        <p:spPr>
          <a:xfrm rot="1967681">
            <a:off x="7133438" y="2191632"/>
            <a:ext cx="389467" cy="330200"/>
          </a:xfrm>
          <a:prstGeom prst="ellipse">
            <a:avLst/>
          </a:prstGeom>
          <a:solidFill>
            <a:srgbClr val="FF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6D9CDB6-DD55-43BC-BED8-D96D89CDD659}"/>
              </a:ext>
            </a:extLst>
          </p:cNvPr>
          <p:cNvSpPr/>
          <p:nvPr/>
        </p:nvSpPr>
        <p:spPr>
          <a:xfrm rot="1967681">
            <a:off x="5048515" y="2158061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2FE1E4E4-9F0E-4A53-90ED-868B0975C263}"/>
              </a:ext>
            </a:extLst>
          </p:cNvPr>
          <p:cNvSpPr/>
          <p:nvPr/>
        </p:nvSpPr>
        <p:spPr>
          <a:xfrm rot="1967681">
            <a:off x="5551913" y="2180256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50"/>
              </a:solidFill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535F45AE-094F-4FE3-B7AF-CBE112A3E92E}"/>
              </a:ext>
            </a:extLst>
          </p:cNvPr>
          <p:cNvSpPr/>
          <p:nvPr/>
        </p:nvSpPr>
        <p:spPr>
          <a:xfrm rot="1967681">
            <a:off x="6691399" y="2184017"/>
            <a:ext cx="389467" cy="330200"/>
          </a:xfrm>
          <a:prstGeom prst="ellipse">
            <a:avLst/>
          </a:prstGeom>
          <a:solidFill>
            <a:srgbClr val="FF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AA510225-EAA6-48FC-A817-DBC1BC7FDDDB}"/>
              </a:ext>
            </a:extLst>
          </p:cNvPr>
          <p:cNvSpPr/>
          <p:nvPr/>
        </p:nvSpPr>
        <p:spPr>
          <a:xfrm rot="1967681">
            <a:off x="7565729" y="2184720"/>
            <a:ext cx="389467" cy="330200"/>
          </a:xfrm>
          <a:prstGeom prst="ellipse">
            <a:avLst/>
          </a:prstGeom>
          <a:solidFill>
            <a:srgbClr val="FF000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F3964F93-7350-48A3-AF70-1152232ED498}"/>
              </a:ext>
            </a:extLst>
          </p:cNvPr>
          <p:cNvSpPr/>
          <p:nvPr/>
        </p:nvSpPr>
        <p:spPr>
          <a:xfrm rot="1967681">
            <a:off x="8012723" y="2204186"/>
            <a:ext cx="389467" cy="330200"/>
          </a:xfrm>
          <a:prstGeom prst="ellipse">
            <a:avLst/>
          </a:prstGeom>
          <a:solidFill>
            <a:srgbClr val="FF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BE5895F8-DF30-4A95-A15D-F22DC48109CF}"/>
              </a:ext>
            </a:extLst>
          </p:cNvPr>
          <p:cNvSpPr/>
          <p:nvPr/>
        </p:nvSpPr>
        <p:spPr>
          <a:xfrm rot="1967681">
            <a:off x="4517522" y="2158373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DD0CB5B0-720C-4049-A5B7-4D14F81DDB48}"/>
              </a:ext>
            </a:extLst>
          </p:cNvPr>
          <p:cNvSpPr/>
          <p:nvPr/>
        </p:nvSpPr>
        <p:spPr>
          <a:xfrm rot="1967681">
            <a:off x="9363068" y="2222982"/>
            <a:ext cx="389467" cy="33020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5B2ACFDC-84C6-459F-BD4D-C5196D021189}"/>
              </a:ext>
            </a:extLst>
          </p:cNvPr>
          <p:cNvSpPr/>
          <p:nvPr/>
        </p:nvSpPr>
        <p:spPr>
          <a:xfrm rot="1967681">
            <a:off x="9814276" y="2258694"/>
            <a:ext cx="389467" cy="33020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F02683B6-B6FE-44B4-B30E-94BBDEE06F7D}"/>
              </a:ext>
            </a:extLst>
          </p:cNvPr>
          <p:cNvSpPr txBox="1"/>
          <p:nvPr/>
        </p:nvSpPr>
        <p:spPr>
          <a:xfrm>
            <a:off x="6503164" y="2528731"/>
            <a:ext cx="19740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Expected Results</a:t>
            </a:r>
          </a:p>
        </p:txBody>
      </p:sp>
    </p:spTree>
    <p:extLst>
      <p:ext uri="{BB962C8B-B14F-4D97-AF65-F5344CB8AC3E}">
        <p14:creationId xmlns:p14="http://schemas.microsoft.com/office/powerpoint/2010/main" val="18058441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59F5F8-341B-4113-83A1-CDF98089F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2"/>
            <a:ext cx="2312480" cy="5762557"/>
          </a:xfrm>
        </p:spPr>
        <p:txBody>
          <a:bodyPr anchor="ctr">
            <a:normAutofit/>
          </a:bodyPr>
          <a:lstStyle/>
          <a:p>
            <a:pPr algn="ctr"/>
            <a:r>
              <a:rPr lang="en-US" sz="2800"/>
              <a:t>K-Means Algorithm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3714EB6-CEAD-4293-BB23-FAB915C3ECF4}"/>
              </a:ext>
            </a:extLst>
          </p:cNvPr>
          <p:cNvSpPr txBox="1"/>
          <p:nvPr/>
        </p:nvSpPr>
        <p:spPr>
          <a:xfrm>
            <a:off x="3629429" y="602735"/>
            <a:ext cx="1933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Repeat the steps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C17DADE-200D-4EF5-8E4F-94F335B5E6DD}"/>
              </a:ext>
            </a:extLst>
          </p:cNvPr>
          <p:cNvCxnSpPr>
            <a:cxnSpLocks/>
          </p:cNvCxnSpPr>
          <p:nvPr/>
        </p:nvCxnSpPr>
        <p:spPr>
          <a:xfrm>
            <a:off x="4209690" y="1905108"/>
            <a:ext cx="6703843" cy="104031"/>
          </a:xfrm>
          <a:prstGeom prst="line">
            <a:avLst/>
          </a:prstGeom>
          <a:ln w="571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0D76218F-6E53-46D0-9C9C-E59EF3F3EFB8}"/>
              </a:ext>
            </a:extLst>
          </p:cNvPr>
          <p:cNvSpPr/>
          <p:nvPr/>
        </p:nvSpPr>
        <p:spPr>
          <a:xfrm rot="1967681">
            <a:off x="7201172" y="1793238"/>
            <a:ext cx="389467" cy="330200"/>
          </a:xfrm>
          <a:prstGeom prst="ellipse">
            <a:avLst/>
          </a:prstGeom>
          <a:solidFill>
            <a:srgbClr val="FF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A3CD920-7B00-4242-8CBC-B495B46EC0FE}"/>
              </a:ext>
            </a:extLst>
          </p:cNvPr>
          <p:cNvSpPr/>
          <p:nvPr/>
        </p:nvSpPr>
        <p:spPr>
          <a:xfrm rot="1967681">
            <a:off x="5116249" y="1759667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D28E3C3-CDE8-46E1-98A7-BBE437D5214F}"/>
              </a:ext>
            </a:extLst>
          </p:cNvPr>
          <p:cNvSpPr/>
          <p:nvPr/>
        </p:nvSpPr>
        <p:spPr>
          <a:xfrm rot="1967681">
            <a:off x="5619647" y="1781862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50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9EAA2C-8BAF-401B-A01B-FC4B7FE67FC8}"/>
              </a:ext>
            </a:extLst>
          </p:cNvPr>
          <p:cNvSpPr/>
          <p:nvPr/>
        </p:nvSpPr>
        <p:spPr>
          <a:xfrm rot="1967681">
            <a:off x="6759133" y="1785623"/>
            <a:ext cx="389467" cy="330200"/>
          </a:xfrm>
          <a:prstGeom prst="ellipse">
            <a:avLst/>
          </a:prstGeom>
          <a:solidFill>
            <a:srgbClr val="FF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7CCA32E-2221-4F43-8014-AFA34960EFF9}"/>
              </a:ext>
            </a:extLst>
          </p:cNvPr>
          <p:cNvSpPr/>
          <p:nvPr/>
        </p:nvSpPr>
        <p:spPr>
          <a:xfrm rot="1967681">
            <a:off x="7633463" y="1786326"/>
            <a:ext cx="389467" cy="3302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B5EA51E-1B69-4E91-9AC1-D5FEDA9D77B8}"/>
              </a:ext>
            </a:extLst>
          </p:cNvPr>
          <p:cNvSpPr/>
          <p:nvPr/>
        </p:nvSpPr>
        <p:spPr>
          <a:xfrm rot="1967681">
            <a:off x="8078778" y="1805791"/>
            <a:ext cx="389467" cy="33020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3E34E69-0CB1-418F-9D1C-78B101D1B69C}"/>
              </a:ext>
            </a:extLst>
          </p:cNvPr>
          <p:cNvSpPr/>
          <p:nvPr/>
        </p:nvSpPr>
        <p:spPr>
          <a:xfrm rot="1967681">
            <a:off x="4585256" y="1759979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CB2847EC-CEAF-4C59-87A9-0A2FF14AF944}"/>
              </a:ext>
            </a:extLst>
          </p:cNvPr>
          <p:cNvSpPr/>
          <p:nvPr/>
        </p:nvSpPr>
        <p:spPr>
          <a:xfrm rot="1967681">
            <a:off x="9430802" y="1824588"/>
            <a:ext cx="389467" cy="33020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351200AF-357E-4235-9DA9-D5A20ECB3E7D}"/>
              </a:ext>
            </a:extLst>
          </p:cNvPr>
          <p:cNvSpPr/>
          <p:nvPr/>
        </p:nvSpPr>
        <p:spPr>
          <a:xfrm rot="1967681">
            <a:off x="9882010" y="1860300"/>
            <a:ext cx="389467" cy="33020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957FEB0-1001-4E09-9BBD-0CDA8C2FC877}"/>
              </a:ext>
            </a:extLst>
          </p:cNvPr>
          <p:cNvCxnSpPr>
            <a:cxnSpLocks/>
          </p:cNvCxnSpPr>
          <p:nvPr/>
        </p:nvCxnSpPr>
        <p:spPr>
          <a:xfrm>
            <a:off x="5298686" y="1385120"/>
            <a:ext cx="35314" cy="968613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9CBE4E2-240D-458E-998A-8CBD65605E59}"/>
              </a:ext>
            </a:extLst>
          </p:cNvPr>
          <p:cNvCxnSpPr>
            <a:cxnSpLocks/>
          </p:cNvCxnSpPr>
          <p:nvPr/>
        </p:nvCxnSpPr>
        <p:spPr>
          <a:xfrm>
            <a:off x="7168396" y="1472816"/>
            <a:ext cx="35314" cy="96861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982617A-24EC-45E9-8E46-D4220329E39B}"/>
              </a:ext>
            </a:extLst>
          </p:cNvPr>
          <p:cNvCxnSpPr>
            <a:cxnSpLocks/>
          </p:cNvCxnSpPr>
          <p:nvPr/>
        </p:nvCxnSpPr>
        <p:spPr>
          <a:xfrm>
            <a:off x="8914192" y="1472816"/>
            <a:ext cx="35314" cy="968613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4EECAA2-DB59-4A61-B70D-527D9202A7E9}"/>
              </a:ext>
            </a:extLst>
          </p:cNvPr>
          <p:cNvCxnSpPr>
            <a:cxnSpLocks/>
          </p:cNvCxnSpPr>
          <p:nvPr/>
        </p:nvCxnSpPr>
        <p:spPr>
          <a:xfrm>
            <a:off x="4715933" y="2624667"/>
            <a:ext cx="1227667" cy="0"/>
          </a:xfrm>
          <a:prstGeom prst="line">
            <a:avLst/>
          </a:prstGeom>
          <a:ln w="190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986FBC5-6F34-4E6E-A190-3F3DAD4209AC}"/>
              </a:ext>
            </a:extLst>
          </p:cNvPr>
          <p:cNvCxnSpPr>
            <a:cxnSpLocks/>
          </p:cNvCxnSpPr>
          <p:nvPr/>
        </p:nvCxnSpPr>
        <p:spPr>
          <a:xfrm>
            <a:off x="7721839" y="2624667"/>
            <a:ext cx="2421228" cy="0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91AB6401-A258-4E70-8AFB-66703F5F72BC}"/>
              </a:ext>
            </a:extLst>
          </p:cNvPr>
          <p:cNvCxnSpPr>
            <a:cxnSpLocks/>
          </p:cNvCxnSpPr>
          <p:nvPr/>
        </p:nvCxnSpPr>
        <p:spPr>
          <a:xfrm>
            <a:off x="6907948" y="2633134"/>
            <a:ext cx="556210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6109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77B2BA5B-1894-4AF7-A31A-68B310384E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6" y="0"/>
            <a:ext cx="12193866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3F8292AA-2164-4B18-AEBD-CC13F4CA6F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6165" y="282258"/>
            <a:ext cx="5617029" cy="6323816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492E3DD6-EE3F-4714-B087-11DF4E1FBC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5" y="424872"/>
            <a:ext cx="5336217" cy="6058223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3996C3-63EB-4CFE-BD40-20C3E7FE62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7486" y="727626"/>
            <a:ext cx="4602152" cy="1718225"/>
          </a:xfrm>
        </p:spPr>
        <p:txBody>
          <a:bodyPr>
            <a:normAutofit/>
          </a:bodyPr>
          <a:lstStyle/>
          <a:p>
            <a:r>
              <a:rPr lang="en-US"/>
              <a:t>What is Clustering?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2D5560-2A95-4D03-AAA6-00834C8BE6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7486" y="2538919"/>
            <a:ext cx="4602152" cy="3596880"/>
          </a:xfrm>
        </p:spPr>
        <p:txBody>
          <a:bodyPr>
            <a:normAutofit/>
          </a:bodyPr>
          <a:lstStyle/>
          <a:p>
            <a:r>
              <a:rPr lang="en-US"/>
              <a:t>Clustering is the process of dividing the datasets into groups. Consisting of similar data-points</a:t>
            </a:r>
          </a:p>
          <a:p>
            <a:endParaRPr lang="en-US"/>
          </a:p>
          <a:p>
            <a:r>
              <a:rPr lang="en-US"/>
              <a:t>Points in the same group are similar as possible</a:t>
            </a:r>
          </a:p>
          <a:p>
            <a:r>
              <a:rPr lang="en-US"/>
              <a:t>Points in different group are as dissimilar as possible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25B8B2C1-56D3-48CF-B950-1C2F68E198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15771" y="282258"/>
            <a:ext cx="1846073" cy="2780881"/>
          </a:xfrm>
          <a:prstGeom prst="rect">
            <a:avLst/>
          </a:prstGeom>
          <a:solidFill>
            <a:srgbClr val="3896D8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4D37A8D7-D2CC-4162-895A-C3ECA645FB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13957" y="4194827"/>
            <a:ext cx="2071742" cy="2411247"/>
          </a:xfrm>
          <a:prstGeom prst="rect">
            <a:avLst/>
          </a:prstGeom>
          <a:solidFill>
            <a:srgbClr val="3896D8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Too Much Fruit Slows Weight Loss - Health Ambition">
            <a:extLst>
              <a:ext uri="{FF2B5EF4-FFF2-40B4-BE49-F238E27FC236}">
                <a16:creationId xmlns:a16="http://schemas.microsoft.com/office/drawing/2014/main" id="{08C96765-FC70-4C3E-B24E-30742626833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433" r="11284" b="-2"/>
          <a:stretch/>
        </p:blipFill>
        <p:spPr bwMode="auto">
          <a:xfrm>
            <a:off x="8245165" y="3209731"/>
            <a:ext cx="3716680" cy="3396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52A14C0-2DAA-4B47-931F-CBB14F44AEC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044" r="-2" b="-2"/>
          <a:stretch/>
        </p:blipFill>
        <p:spPr>
          <a:xfrm>
            <a:off x="6013956" y="282258"/>
            <a:ext cx="3950144" cy="3749831"/>
          </a:xfrm>
          <a:custGeom>
            <a:avLst/>
            <a:gdLst/>
            <a:ahLst/>
            <a:cxnLst/>
            <a:rect l="l" t="t" r="r" b="b"/>
            <a:pathLst>
              <a:path w="3950144" h="3749831">
                <a:moveTo>
                  <a:pt x="0" y="0"/>
                </a:moveTo>
                <a:lnTo>
                  <a:pt x="3950144" y="0"/>
                </a:lnTo>
                <a:lnTo>
                  <a:pt x="3950144" y="2780881"/>
                </a:lnTo>
                <a:lnTo>
                  <a:pt x="2071742" y="2780881"/>
                </a:lnTo>
                <a:lnTo>
                  <a:pt x="2071742" y="3749831"/>
                </a:lnTo>
                <a:lnTo>
                  <a:pt x="0" y="3749831"/>
                </a:lnTo>
                <a:close/>
              </a:path>
            </a:pathLst>
          </a:cu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B37149F-17C7-4FEE-ADC6-FCDCF8D9D081}"/>
              </a:ext>
            </a:extLst>
          </p:cNvPr>
          <p:cNvSpPr txBox="1"/>
          <p:nvPr/>
        </p:nvSpPr>
        <p:spPr>
          <a:xfrm>
            <a:off x="8245165" y="6266440"/>
            <a:ext cx="3716680" cy="339634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txBody>
          <a:bodyPr wrap="square" rtlCol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300" i="1">
                <a:solidFill>
                  <a:srgbClr val="FFFFFF"/>
                </a:solidFill>
              </a:rPr>
              <a:t>Items arranged in a supermarket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CCC13EA-85B1-482A-A6EB-CD794E3247CD}"/>
              </a:ext>
            </a:extLst>
          </p:cNvPr>
          <p:cNvSpPr txBox="1"/>
          <p:nvPr/>
        </p:nvSpPr>
        <p:spPr>
          <a:xfrm>
            <a:off x="6247480" y="296112"/>
            <a:ext cx="3716680" cy="33963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wrap="square" rtlCol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300" i="1"/>
              <a:t>News stories grouped together</a:t>
            </a:r>
          </a:p>
        </p:txBody>
      </p:sp>
    </p:spTree>
    <p:extLst>
      <p:ext uri="{BB962C8B-B14F-4D97-AF65-F5344CB8AC3E}">
        <p14:creationId xmlns:p14="http://schemas.microsoft.com/office/powerpoint/2010/main" val="284004867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59F5F8-341B-4113-83A1-CDF98089F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2"/>
            <a:ext cx="2312480" cy="5762557"/>
          </a:xfrm>
        </p:spPr>
        <p:txBody>
          <a:bodyPr anchor="ctr">
            <a:normAutofit/>
          </a:bodyPr>
          <a:lstStyle/>
          <a:p>
            <a:pPr algn="ctr"/>
            <a:r>
              <a:rPr lang="en-US" sz="2800"/>
              <a:t>K-Means Algorithm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3714EB6-CEAD-4293-BB23-FAB915C3ECF4}"/>
              </a:ext>
            </a:extLst>
          </p:cNvPr>
          <p:cNvSpPr txBox="1"/>
          <p:nvPr/>
        </p:nvSpPr>
        <p:spPr>
          <a:xfrm>
            <a:off x="3629429" y="602735"/>
            <a:ext cx="1933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Repeat the steps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C17DADE-200D-4EF5-8E4F-94F335B5E6DD}"/>
              </a:ext>
            </a:extLst>
          </p:cNvPr>
          <p:cNvCxnSpPr>
            <a:cxnSpLocks/>
          </p:cNvCxnSpPr>
          <p:nvPr/>
        </p:nvCxnSpPr>
        <p:spPr>
          <a:xfrm>
            <a:off x="4209690" y="1905108"/>
            <a:ext cx="6703843" cy="104031"/>
          </a:xfrm>
          <a:prstGeom prst="line">
            <a:avLst/>
          </a:prstGeom>
          <a:ln w="571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0D76218F-6E53-46D0-9C9C-E59EF3F3EFB8}"/>
              </a:ext>
            </a:extLst>
          </p:cNvPr>
          <p:cNvSpPr/>
          <p:nvPr/>
        </p:nvSpPr>
        <p:spPr>
          <a:xfrm rot="1967681">
            <a:off x="7201172" y="1793238"/>
            <a:ext cx="389467" cy="330200"/>
          </a:xfrm>
          <a:prstGeom prst="ellipse">
            <a:avLst/>
          </a:prstGeom>
          <a:solidFill>
            <a:srgbClr val="FF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A3CD920-7B00-4242-8CBC-B495B46EC0FE}"/>
              </a:ext>
            </a:extLst>
          </p:cNvPr>
          <p:cNvSpPr/>
          <p:nvPr/>
        </p:nvSpPr>
        <p:spPr>
          <a:xfrm rot="1967681">
            <a:off x="5116249" y="1759667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D28E3C3-CDE8-46E1-98A7-BBE437D5214F}"/>
              </a:ext>
            </a:extLst>
          </p:cNvPr>
          <p:cNvSpPr/>
          <p:nvPr/>
        </p:nvSpPr>
        <p:spPr>
          <a:xfrm rot="1967681">
            <a:off x="5619647" y="1781862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50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9EAA2C-8BAF-401B-A01B-FC4B7FE67FC8}"/>
              </a:ext>
            </a:extLst>
          </p:cNvPr>
          <p:cNvSpPr/>
          <p:nvPr/>
        </p:nvSpPr>
        <p:spPr>
          <a:xfrm rot="1967681">
            <a:off x="6759133" y="1785623"/>
            <a:ext cx="389467" cy="330200"/>
          </a:xfrm>
          <a:prstGeom prst="ellipse">
            <a:avLst/>
          </a:prstGeom>
          <a:solidFill>
            <a:srgbClr val="FF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7CCA32E-2221-4F43-8014-AFA34960EFF9}"/>
              </a:ext>
            </a:extLst>
          </p:cNvPr>
          <p:cNvSpPr/>
          <p:nvPr/>
        </p:nvSpPr>
        <p:spPr>
          <a:xfrm rot="1967681">
            <a:off x="7633463" y="1786326"/>
            <a:ext cx="389467" cy="3302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B5EA51E-1B69-4E91-9AC1-D5FEDA9D77B8}"/>
              </a:ext>
            </a:extLst>
          </p:cNvPr>
          <p:cNvSpPr/>
          <p:nvPr/>
        </p:nvSpPr>
        <p:spPr>
          <a:xfrm rot="1967681">
            <a:off x="8078778" y="1805791"/>
            <a:ext cx="389467" cy="33020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3E34E69-0CB1-418F-9D1C-78B101D1B69C}"/>
              </a:ext>
            </a:extLst>
          </p:cNvPr>
          <p:cNvSpPr/>
          <p:nvPr/>
        </p:nvSpPr>
        <p:spPr>
          <a:xfrm rot="1967681">
            <a:off x="4585256" y="1759979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CB2847EC-CEAF-4C59-87A9-0A2FF14AF944}"/>
              </a:ext>
            </a:extLst>
          </p:cNvPr>
          <p:cNvSpPr/>
          <p:nvPr/>
        </p:nvSpPr>
        <p:spPr>
          <a:xfrm rot="1967681">
            <a:off x="9430802" y="1824588"/>
            <a:ext cx="389467" cy="33020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351200AF-357E-4235-9DA9-D5A20ECB3E7D}"/>
              </a:ext>
            </a:extLst>
          </p:cNvPr>
          <p:cNvSpPr/>
          <p:nvPr/>
        </p:nvSpPr>
        <p:spPr>
          <a:xfrm rot="1967681">
            <a:off x="9882010" y="1860300"/>
            <a:ext cx="389467" cy="33020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957FEB0-1001-4E09-9BBD-0CDA8C2FC877}"/>
              </a:ext>
            </a:extLst>
          </p:cNvPr>
          <p:cNvCxnSpPr>
            <a:cxnSpLocks/>
          </p:cNvCxnSpPr>
          <p:nvPr/>
        </p:nvCxnSpPr>
        <p:spPr>
          <a:xfrm>
            <a:off x="5298686" y="1385120"/>
            <a:ext cx="35314" cy="968613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9CBE4E2-240D-458E-998A-8CBD65605E59}"/>
              </a:ext>
            </a:extLst>
          </p:cNvPr>
          <p:cNvCxnSpPr>
            <a:cxnSpLocks/>
          </p:cNvCxnSpPr>
          <p:nvPr/>
        </p:nvCxnSpPr>
        <p:spPr>
          <a:xfrm>
            <a:off x="7168396" y="1472816"/>
            <a:ext cx="35314" cy="96861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982617A-24EC-45E9-8E46-D4220329E39B}"/>
              </a:ext>
            </a:extLst>
          </p:cNvPr>
          <p:cNvCxnSpPr>
            <a:cxnSpLocks/>
          </p:cNvCxnSpPr>
          <p:nvPr/>
        </p:nvCxnSpPr>
        <p:spPr>
          <a:xfrm>
            <a:off x="8914192" y="1472816"/>
            <a:ext cx="35314" cy="968613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4A199182-EC41-473B-A12C-9A19DEF3A04C}"/>
              </a:ext>
            </a:extLst>
          </p:cNvPr>
          <p:cNvGrpSpPr/>
          <p:nvPr/>
        </p:nvGrpSpPr>
        <p:grpSpPr>
          <a:xfrm>
            <a:off x="5350934" y="3725334"/>
            <a:ext cx="4213080" cy="0"/>
            <a:chOff x="5350934" y="3725334"/>
            <a:chExt cx="4213080" cy="0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4EECAA2-DB59-4A61-B70D-527D9202A7E9}"/>
                </a:ext>
              </a:extLst>
            </p:cNvPr>
            <p:cNvCxnSpPr>
              <a:cxnSpLocks/>
            </p:cNvCxnSpPr>
            <p:nvPr/>
          </p:nvCxnSpPr>
          <p:spPr>
            <a:xfrm>
              <a:off x="5350934" y="3725334"/>
              <a:ext cx="1227667" cy="0"/>
            </a:xfrm>
            <a:prstGeom prst="line">
              <a:avLst/>
            </a:prstGeom>
            <a:ln w="28575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5986FBC5-6F34-4E6E-A190-3F3DAD4209AC}"/>
                </a:ext>
              </a:extLst>
            </p:cNvPr>
            <p:cNvCxnSpPr>
              <a:cxnSpLocks/>
            </p:cNvCxnSpPr>
            <p:nvPr/>
          </p:nvCxnSpPr>
          <p:spPr>
            <a:xfrm>
              <a:off x="7142786" y="3725334"/>
              <a:ext cx="2421228" cy="0"/>
            </a:xfrm>
            <a:prstGeom prst="line">
              <a:avLst/>
            </a:prstGeom>
            <a:ln w="2857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91AB6401-A258-4E70-8AFB-66703F5F72BC}"/>
                </a:ext>
              </a:extLst>
            </p:cNvPr>
            <p:cNvCxnSpPr>
              <a:cxnSpLocks/>
            </p:cNvCxnSpPr>
            <p:nvPr/>
          </p:nvCxnSpPr>
          <p:spPr>
            <a:xfrm>
              <a:off x="6586576" y="3725334"/>
              <a:ext cx="556210" cy="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2116E84-322C-43BA-A183-5BFA9E699595}"/>
              </a:ext>
            </a:extLst>
          </p:cNvPr>
          <p:cNvSpPr txBox="1"/>
          <p:nvPr/>
        </p:nvSpPr>
        <p:spPr>
          <a:xfrm flipH="1">
            <a:off x="3976264" y="3067149"/>
            <a:ext cx="59552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chemeClr val="bg2"/>
                </a:solidFill>
              </a:rPr>
              <a:t>Total variation within the cluster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C3685CC-7EFA-4ED2-96F7-FC53DD939570}"/>
              </a:ext>
            </a:extLst>
          </p:cNvPr>
          <p:cNvSpPr txBox="1"/>
          <p:nvPr/>
        </p:nvSpPr>
        <p:spPr>
          <a:xfrm>
            <a:off x="3913257" y="5798616"/>
            <a:ext cx="75370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K-means Algorithm it iterates over again and again unless and until the data points within each cluster stops changing</a:t>
            </a:r>
          </a:p>
        </p:txBody>
      </p:sp>
    </p:spTree>
    <p:extLst>
      <p:ext uri="{BB962C8B-B14F-4D97-AF65-F5344CB8AC3E}">
        <p14:creationId xmlns:p14="http://schemas.microsoft.com/office/powerpoint/2010/main" val="12247479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59F5F8-341B-4113-83A1-CDF98089F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2"/>
            <a:ext cx="2312480" cy="5762557"/>
          </a:xfrm>
        </p:spPr>
        <p:txBody>
          <a:bodyPr anchor="ctr">
            <a:normAutofit/>
          </a:bodyPr>
          <a:lstStyle/>
          <a:p>
            <a:pPr algn="ctr"/>
            <a:r>
              <a:rPr lang="en-US" sz="2800"/>
              <a:t>K-Means Algorithm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C17DADE-200D-4EF5-8E4F-94F335B5E6DD}"/>
              </a:ext>
            </a:extLst>
          </p:cNvPr>
          <p:cNvCxnSpPr/>
          <p:nvPr/>
        </p:nvCxnSpPr>
        <p:spPr>
          <a:xfrm flipV="1">
            <a:off x="4724400" y="1735667"/>
            <a:ext cx="5757333" cy="3488266"/>
          </a:xfrm>
          <a:prstGeom prst="line">
            <a:avLst/>
          </a:prstGeom>
          <a:ln w="571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0D76218F-6E53-46D0-9C9C-E59EF3F3EFB8}"/>
              </a:ext>
            </a:extLst>
          </p:cNvPr>
          <p:cNvSpPr/>
          <p:nvPr/>
        </p:nvSpPr>
        <p:spPr>
          <a:xfrm>
            <a:off x="7264400" y="3420532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A3CD920-7B00-4242-8CBC-B495B46EC0FE}"/>
              </a:ext>
            </a:extLst>
          </p:cNvPr>
          <p:cNvSpPr/>
          <p:nvPr/>
        </p:nvSpPr>
        <p:spPr>
          <a:xfrm>
            <a:off x="5466080" y="4478865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D28E3C3-CDE8-46E1-98A7-BBE437D5214F}"/>
              </a:ext>
            </a:extLst>
          </p:cNvPr>
          <p:cNvSpPr/>
          <p:nvPr/>
        </p:nvSpPr>
        <p:spPr>
          <a:xfrm>
            <a:off x="5901266" y="4224867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9EAA2C-8BAF-401B-A01B-FC4B7FE67FC8}"/>
              </a:ext>
            </a:extLst>
          </p:cNvPr>
          <p:cNvSpPr/>
          <p:nvPr/>
        </p:nvSpPr>
        <p:spPr>
          <a:xfrm>
            <a:off x="6874933" y="36322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7CCA32E-2221-4F43-8014-AFA34960EFF9}"/>
              </a:ext>
            </a:extLst>
          </p:cNvPr>
          <p:cNvSpPr/>
          <p:nvPr/>
        </p:nvSpPr>
        <p:spPr>
          <a:xfrm>
            <a:off x="7628634" y="3187697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B5EA51E-1B69-4E91-9AC1-D5FEDA9D77B8}"/>
              </a:ext>
            </a:extLst>
          </p:cNvPr>
          <p:cNvSpPr/>
          <p:nvPr/>
        </p:nvSpPr>
        <p:spPr>
          <a:xfrm>
            <a:off x="8018101" y="296998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3E34E69-0CB1-418F-9D1C-78B101D1B69C}"/>
              </a:ext>
            </a:extLst>
          </p:cNvPr>
          <p:cNvSpPr/>
          <p:nvPr/>
        </p:nvSpPr>
        <p:spPr>
          <a:xfrm>
            <a:off x="5029200" y="47498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CB2847EC-CEAF-4C59-87A9-0A2FF14AF944}"/>
              </a:ext>
            </a:extLst>
          </p:cNvPr>
          <p:cNvSpPr/>
          <p:nvPr/>
        </p:nvSpPr>
        <p:spPr>
          <a:xfrm>
            <a:off x="9169400" y="22606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351200AF-357E-4235-9DA9-D5A20ECB3E7D}"/>
              </a:ext>
            </a:extLst>
          </p:cNvPr>
          <p:cNvSpPr/>
          <p:nvPr/>
        </p:nvSpPr>
        <p:spPr>
          <a:xfrm>
            <a:off x="9558867" y="20320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D6C81DB-46C4-4992-9305-7D077FFFD8FF}"/>
              </a:ext>
            </a:extLst>
          </p:cNvPr>
          <p:cNvSpPr txBox="1"/>
          <p:nvPr/>
        </p:nvSpPr>
        <p:spPr>
          <a:xfrm>
            <a:off x="3928533" y="889000"/>
            <a:ext cx="77057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chemeClr val="bg2"/>
                </a:solidFill>
              </a:rPr>
              <a:t>Iteration 2</a:t>
            </a:r>
            <a:r>
              <a:rPr lang="en-US">
                <a:solidFill>
                  <a:schemeClr val="bg2"/>
                </a:solidFill>
              </a:rPr>
              <a:t>: Again we will start from the beginning. But this time we will be selecting different initial random point (as compared to what we chose in the 1</a:t>
            </a:r>
            <a:r>
              <a:rPr lang="en-US" baseline="30000">
                <a:solidFill>
                  <a:schemeClr val="bg2"/>
                </a:solidFill>
              </a:rPr>
              <a:t>st</a:t>
            </a:r>
            <a:r>
              <a:rPr lang="en-US">
                <a:solidFill>
                  <a:schemeClr val="bg2"/>
                </a:solidFill>
              </a:rPr>
              <a:t> iteration</a:t>
            </a:r>
          </a:p>
        </p:txBody>
      </p:sp>
    </p:spTree>
    <p:extLst>
      <p:ext uri="{BB962C8B-B14F-4D97-AF65-F5344CB8AC3E}">
        <p14:creationId xmlns:p14="http://schemas.microsoft.com/office/powerpoint/2010/main" val="31261832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59F5F8-341B-4113-83A1-CDF98089F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2"/>
            <a:ext cx="2312480" cy="5762557"/>
          </a:xfrm>
        </p:spPr>
        <p:txBody>
          <a:bodyPr anchor="ctr">
            <a:normAutofit/>
          </a:bodyPr>
          <a:lstStyle/>
          <a:p>
            <a:pPr algn="ctr"/>
            <a:r>
              <a:rPr lang="en-US" sz="2800"/>
              <a:t>K-Means Algorithm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C17DADE-200D-4EF5-8E4F-94F335B5E6DD}"/>
              </a:ext>
            </a:extLst>
          </p:cNvPr>
          <p:cNvCxnSpPr/>
          <p:nvPr/>
        </p:nvCxnSpPr>
        <p:spPr>
          <a:xfrm flipV="1">
            <a:off x="4724400" y="1735667"/>
            <a:ext cx="5757333" cy="3488266"/>
          </a:xfrm>
          <a:prstGeom prst="line">
            <a:avLst/>
          </a:prstGeom>
          <a:ln w="571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0D76218F-6E53-46D0-9C9C-E59EF3F3EFB8}"/>
              </a:ext>
            </a:extLst>
          </p:cNvPr>
          <p:cNvSpPr/>
          <p:nvPr/>
        </p:nvSpPr>
        <p:spPr>
          <a:xfrm>
            <a:off x="7264400" y="3420532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A3CD920-7B00-4242-8CBC-B495B46EC0FE}"/>
              </a:ext>
            </a:extLst>
          </p:cNvPr>
          <p:cNvSpPr/>
          <p:nvPr/>
        </p:nvSpPr>
        <p:spPr>
          <a:xfrm>
            <a:off x="5466080" y="4478865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D28E3C3-CDE8-46E1-98A7-BBE437D5214F}"/>
              </a:ext>
            </a:extLst>
          </p:cNvPr>
          <p:cNvSpPr/>
          <p:nvPr/>
        </p:nvSpPr>
        <p:spPr>
          <a:xfrm>
            <a:off x="5901266" y="4224867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9EAA2C-8BAF-401B-A01B-FC4B7FE67FC8}"/>
              </a:ext>
            </a:extLst>
          </p:cNvPr>
          <p:cNvSpPr/>
          <p:nvPr/>
        </p:nvSpPr>
        <p:spPr>
          <a:xfrm>
            <a:off x="6874933" y="3632200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7CCA32E-2221-4F43-8014-AFA34960EFF9}"/>
              </a:ext>
            </a:extLst>
          </p:cNvPr>
          <p:cNvSpPr/>
          <p:nvPr/>
        </p:nvSpPr>
        <p:spPr>
          <a:xfrm>
            <a:off x="7628634" y="3187697"/>
            <a:ext cx="389467" cy="330200"/>
          </a:xfrm>
          <a:prstGeom prst="ellipse">
            <a:avLst/>
          </a:prstGeom>
          <a:solidFill>
            <a:srgbClr val="FF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B5EA51E-1B69-4E91-9AC1-D5FEDA9D77B8}"/>
              </a:ext>
            </a:extLst>
          </p:cNvPr>
          <p:cNvSpPr/>
          <p:nvPr/>
        </p:nvSpPr>
        <p:spPr>
          <a:xfrm>
            <a:off x="8018101" y="296998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3E34E69-0CB1-418F-9D1C-78B101D1B69C}"/>
              </a:ext>
            </a:extLst>
          </p:cNvPr>
          <p:cNvSpPr/>
          <p:nvPr/>
        </p:nvSpPr>
        <p:spPr>
          <a:xfrm>
            <a:off x="5076613" y="4715471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CB2847EC-CEAF-4C59-87A9-0A2FF14AF944}"/>
              </a:ext>
            </a:extLst>
          </p:cNvPr>
          <p:cNvSpPr/>
          <p:nvPr/>
        </p:nvSpPr>
        <p:spPr>
          <a:xfrm>
            <a:off x="9169400" y="22606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351200AF-357E-4235-9DA9-D5A20ECB3E7D}"/>
              </a:ext>
            </a:extLst>
          </p:cNvPr>
          <p:cNvSpPr/>
          <p:nvPr/>
        </p:nvSpPr>
        <p:spPr>
          <a:xfrm>
            <a:off x="9558867" y="2004713"/>
            <a:ext cx="389467" cy="3302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D6C81DB-46C4-4992-9305-7D077FFFD8FF}"/>
              </a:ext>
            </a:extLst>
          </p:cNvPr>
          <p:cNvSpPr txBox="1"/>
          <p:nvPr/>
        </p:nvSpPr>
        <p:spPr>
          <a:xfrm>
            <a:off x="3928533" y="889000"/>
            <a:ext cx="77057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chemeClr val="bg2"/>
                </a:solidFill>
              </a:rPr>
              <a:t>Iteration 2</a:t>
            </a:r>
            <a:r>
              <a:rPr lang="en-US">
                <a:solidFill>
                  <a:schemeClr val="bg2"/>
                </a:solidFill>
              </a:rPr>
              <a:t>: Again we will start from the beginning. But this time we will be selecting different initial random point (as compared to what we chose in the 1</a:t>
            </a:r>
            <a:r>
              <a:rPr lang="en-US" baseline="30000">
                <a:solidFill>
                  <a:schemeClr val="bg2"/>
                </a:solidFill>
              </a:rPr>
              <a:t>st</a:t>
            </a:r>
            <a:r>
              <a:rPr lang="en-US">
                <a:solidFill>
                  <a:schemeClr val="bg2"/>
                </a:solidFill>
              </a:rPr>
              <a:t> iteration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F34BA34-19F7-468B-9DDF-08B6C3F87622}"/>
              </a:ext>
            </a:extLst>
          </p:cNvPr>
          <p:cNvSpPr txBox="1"/>
          <p:nvPr/>
        </p:nvSpPr>
        <p:spPr>
          <a:xfrm>
            <a:off x="6341534" y="5072038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>
                <a:solidFill>
                  <a:schemeClr val="bg1"/>
                </a:solidFill>
              </a:rPr>
              <a:t>Select the number of clusters K = 3</a:t>
            </a:r>
          </a:p>
          <a:p>
            <a:pPr marL="342900" indent="-342900">
              <a:buAutoNum type="arabicPeriod"/>
            </a:pPr>
            <a:r>
              <a:rPr lang="en-US">
                <a:solidFill>
                  <a:schemeClr val="bg1"/>
                </a:solidFill>
              </a:rPr>
              <a:t>Select 3 random data points</a:t>
            </a:r>
          </a:p>
          <a:p>
            <a:pPr marL="342900" indent="-342900">
              <a:buAutoNum type="arabicPeriod"/>
            </a:pPr>
            <a:r>
              <a:rPr lang="en-US">
                <a:solidFill>
                  <a:schemeClr val="bg1"/>
                </a:solidFill>
              </a:rPr>
              <a:t>Measure the distance between 1</a:t>
            </a:r>
            <a:r>
              <a:rPr lang="en-US" baseline="30000">
                <a:solidFill>
                  <a:schemeClr val="bg1"/>
                </a:solidFill>
              </a:rPr>
              <a:t>st</a:t>
            </a:r>
            <a:r>
              <a:rPr lang="en-US">
                <a:solidFill>
                  <a:schemeClr val="bg1"/>
                </a:solidFill>
              </a:rPr>
              <a:t> point and 3 selected data points</a:t>
            </a:r>
          </a:p>
        </p:txBody>
      </p:sp>
    </p:spTree>
    <p:extLst>
      <p:ext uri="{BB962C8B-B14F-4D97-AF65-F5344CB8AC3E}">
        <p14:creationId xmlns:p14="http://schemas.microsoft.com/office/powerpoint/2010/main" val="27128037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59F5F8-341B-4113-83A1-CDF98089F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2"/>
            <a:ext cx="2312480" cy="5762557"/>
          </a:xfrm>
        </p:spPr>
        <p:txBody>
          <a:bodyPr anchor="ctr">
            <a:normAutofit/>
          </a:bodyPr>
          <a:lstStyle/>
          <a:p>
            <a:pPr algn="ctr"/>
            <a:r>
              <a:rPr lang="en-US" sz="2800"/>
              <a:t>K-Means Algorithm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C17DADE-200D-4EF5-8E4F-94F335B5E6DD}"/>
              </a:ext>
            </a:extLst>
          </p:cNvPr>
          <p:cNvCxnSpPr/>
          <p:nvPr/>
        </p:nvCxnSpPr>
        <p:spPr>
          <a:xfrm flipV="1">
            <a:off x="4724400" y="1735667"/>
            <a:ext cx="5757333" cy="3488266"/>
          </a:xfrm>
          <a:prstGeom prst="line">
            <a:avLst/>
          </a:prstGeom>
          <a:ln w="571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0D76218F-6E53-46D0-9C9C-E59EF3F3EFB8}"/>
              </a:ext>
            </a:extLst>
          </p:cNvPr>
          <p:cNvSpPr/>
          <p:nvPr/>
        </p:nvSpPr>
        <p:spPr>
          <a:xfrm>
            <a:off x="7264400" y="3420532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A3CD920-7B00-4242-8CBC-B495B46EC0FE}"/>
              </a:ext>
            </a:extLst>
          </p:cNvPr>
          <p:cNvSpPr/>
          <p:nvPr/>
        </p:nvSpPr>
        <p:spPr>
          <a:xfrm>
            <a:off x="5466080" y="4478865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D28E3C3-CDE8-46E1-98A7-BBE437D5214F}"/>
              </a:ext>
            </a:extLst>
          </p:cNvPr>
          <p:cNvSpPr/>
          <p:nvPr/>
        </p:nvSpPr>
        <p:spPr>
          <a:xfrm>
            <a:off x="5901266" y="4224867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9EAA2C-8BAF-401B-A01B-FC4B7FE67FC8}"/>
              </a:ext>
            </a:extLst>
          </p:cNvPr>
          <p:cNvSpPr/>
          <p:nvPr/>
        </p:nvSpPr>
        <p:spPr>
          <a:xfrm>
            <a:off x="6874933" y="3632200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7CCA32E-2221-4F43-8014-AFA34960EFF9}"/>
              </a:ext>
            </a:extLst>
          </p:cNvPr>
          <p:cNvSpPr/>
          <p:nvPr/>
        </p:nvSpPr>
        <p:spPr>
          <a:xfrm>
            <a:off x="7628634" y="3187697"/>
            <a:ext cx="389467" cy="330200"/>
          </a:xfrm>
          <a:prstGeom prst="ellipse">
            <a:avLst/>
          </a:prstGeom>
          <a:solidFill>
            <a:srgbClr val="FF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B5EA51E-1B69-4E91-9AC1-D5FEDA9D77B8}"/>
              </a:ext>
            </a:extLst>
          </p:cNvPr>
          <p:cNvSpPr/>
          <p:nvPr/>
        </p:nvSpPr>
        <p:spPr>
          <a:xfrm>
            <a:off x="8018101" y="296998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3E34E69-0CB1-418F-9D1C-78B101D1B69C}"/>
              </a:ext>
            </a:extLst>
          </p:cNvPr>
          <p:cNvSpPr/>
          <p:nvPr/>
        </p:nvSpPr>
        <p:spPr>
          <a:xfrm>
            <a:off x="5076613" y="4705169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CB2847EC-CEAF-4C59-87A9-0A2FF14AF944}"/>
              </a:ext>
            </a:extLst>
          </p:cNvPr>
          <p:cNvSpPr/>
          <p:nvPr/>
        </p:nvSpPr>
        <p:spPr>
          <a:xfrm>
            <a:off x="9169400" y="22606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351200AF-357E-4235-9DA9-D5A20ECB3E7D}"/>
              </a:ext>
            </a:extLst>
          </p:cNvPr>
          <p:cNvSpPr/>
          <p:nvPr/>
        </p:nvSpPr>
        <p:spPr>
          <a:xfrm>
            <a:off x="9558867" y="2004713"/>
            <a:ext cx="389467" cy="3302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7980145-794F-46D9-90F8-DEB02667783A}"/>
              </a:ext>
            </a:extLst>
          </p:cNvPr>
          <p:cNvCxnSpPr/>
          <p:nvPr/>
        </p:nvCxnSpPr>
        <p:spPr>
          <a:xfrm>
            <a:off x="6095999" y="3962400"/>
            <a:ext cx="508001" cy="681565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71038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59F5F8-341B-4113-83A1-CDF98089F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2"/>
            <a:ext cx="2312480" cy="5762557"/>
          </a:xfrm>
        </p:spPr>
        <p:txBody>
          <a:bodyPr anchor="ctr">
            <a:normAutofit/>
          </a:bodyPr>
          <a:lstStyle/>
          <a:p>
            <a:pPr algn="ctr"/>
            <a:r>
              <a:rPr lang="en-US" sz="2800"/>
              <a:t>K-Means Algorithm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C17DADE-200D-4EF5-8E4F-94F335B5E6DD}"/>
              </a:ext>
            </a:extLst>
          </p:cNvPr>
          <p:cNvCxnSpPr/>
          <p:nvPr/>
        </p:nvCxnSpPr>
        <p:spPr>
          <a:xfrm flipV="1">
            <a:off x="4724400" y="1735667"/>
            <a:ext cx="5757333" cy="3488266"/>
          </a:xfrm>
          <a:prstGeom prst="line">
            <a:avLst/>
          </a:prstGeom>
          <a:ln w="571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0D76218F-6E53-46D0-9C9C-E59EF3F3EFB8}"/>
              </a:ext>
            </a:extLst>
          </p:cNvPr>
          <p:cNvSpPr/>
          <p:nvPr/>
        </p:nvSpPr>
        <p:spPr>
          <a:xfrm>
            <a:off x="7264400" y="3420532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A3CD920-7B00-4242-8CBC-B495B46EC0FE}"/>
              </a:ext>
            </a:extLst>
          </p:cNvPr>
          <p:cNvSpPr/>
          <p:nvPr/>
        </p:nvSpPr>
        <p:spPr>
          <a:xfrm>
            <a:off x="5466080" y="4478865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D28E3C3-CDE8-46E1-98A7-BBE437D5214F}"/>
              </a:ext>
            </a:extLst>
          </p:cNvPr>
          <p:cNvSpPr/>
          <p:nvPr/>
        </p:nvSpPr>
        <p:spPr>
          <a:xfrm>
            <a:off x="5901266" y="4224867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9EAA2C-8BAF-401B-A01B-FC4B7FE67FC8}"/>
              </a:ext>
            </a:extLst>
          </p:cNvPr>
          <p:cNvSpPr/>
          <p:nvPr/>
        </p:nvSpPr>
        <p:spPr>
          <a:xfrm>
            <a:off x="6874933" y="3632200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7CCA32E-2221-4F43-8014-AFA34960EFF9}"/>
              </a:ext>
            </a:extLst>
          </p:cNvPr>
          <p:cNvSpPr/>
          <p:nvPr/>
        </p:nvSpPr>
        <p:spPr>
          <a:xfrm>
            <a:off x="7628634" y="3187697"/>
            <a:ext cx="389467" cy="330200"/>
          </a:xfrm>
          <a:prstGeom prst="ellipse">
            <a:avLst/>
          </a:prstGeom>
          <a:solidFill>
            <a:srgbClr val="FF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B5EA51E-1B69-4E91-9AC1-D5FEDA9D77B8}"/>
              </a:ext>
            </a:extLst>
          </p:cNvPr>
          <p:cNvSpPr/>
          <p:nvPr/>
        </p:nvSpPr>
        <p:spPr>
          <a:xfrm>
            <a:off x="8018101" y="296998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3E34E69-0CB1-418F-9D1C-78B101D1B69C}"/>
              </a:ext>
            </a:extLst>
          </p:cNvPr>
          <p:cNvSpPr/>
          <p:nvPr/>
        </p:nvSpPr>
        <p:spPr>
          <a:xfrm>
            <a:off x="5076613" y="4705169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CB2847EC-CEAF-4C59-87A9-0A2FF14AF944}"/>
              </a:ext>
            </a:extLst>
          </p:cNvPr>
          <p:cNvSpPr/>
          <p:nvPr/>
        </p:nvSpPr>
        <p:spPr>
          <a:xfrm>
            <a:off x="9169400" y="22606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351200AF-357E-4235-9DA9-D5A20ECB3E7D}"/>
              </a:ext>
            </a:extLst>
          </p:cNvPr>
          <p:cNvSpPr/>
          <p:nvPr/>
        </p:nvSpPr>
        <p:spPr>
          <a:xfrm>
            <a:off x="9558867" y="2004713"/>
            <a:ext cx="389467" cy="3302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7980145-794F-46D9-90F8-DEB02667783A}"/>
              </a:ext>
            </a:extLst>
          </p:cNvPr>
          <p:cNvCxnSpPr/>
          <p:nvPr/>
        </p:nvCxnSpPr>
        <p:spPr>
          <a:xfrm>
            <a:off x="5647265" y="4127500"/>
            <a:ext cx="508001" cy="681565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29893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59F5F8-341B-4113-83A1-CDF98089F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2"/>
            <a:ext cx="2312480" cy="5762557"/>
          </a:xfrm>
        </p:spPr>
        <p:txBody>
          <a:bodyPr anchor="ctr">
            <a:normAutofit/>
          </a:bodyPr>
          <a:lstStyle/>
          <a:p>
            <a:pPr algn="ctr"/>
            <a:r>
              <a:rPr lang="en-US" sz="2800"/>
              <a:t>K-Means Algorithm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C17DADE-200D-4EF5-8E4F-94F335B5E6DD}"/>
              </a:ext>
            </a:extLst>
          </p:cNvPr>
          <p:cNvCxnSpPr/>
          <p:nvPr/>
        </p:nvCxnSpPr>
        <p:spPr>
          <a:xfrm flipV="1">
            <a:off x="4724400" y="1735667"/>
            <a:ext cx="5757333" cy="3488266"/>
          </a:xfrm>
          <a:prstGeom prst="line">
            <a:avLst/>
          </a:prstGeom>
          <a:ln w="571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0D76218F-6E53-46D0-9C9C-E59EF3F3EFB8}"/>
              </a:ext>
            </a:extLst>
          </p:cNvPr>
          <p:cNvSpPr/>
          <p:nvPr/>
        </p:nvSpPr>
        <p:spPr>
          <a:xfrm>
            <a:off x="7264400" y="3420532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A3CD920-7B00-4242-8CBC-B495B46EC0FE}"/>
              </a:ext>
            </a:extLst>
          </p:cNvPr>
          <p:cNvSpPr/>
          <p:nvPr/>
        </p:nvSpPr>
        <p:spPr>
          <a:xfrm>
            <a:off x="5466080" y="4478865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D28E3C3-CDE8-46E1-98A7-BBE437D5214F}"/>
              </a:ext>
            </a:extLst>
          </p:cNvPr>
          <p:cNvSpPr/>
          <p:nvPr/>
        </p:nvSpPr>
        <p:spPr>
          <a:xfrm>
            <a:off x="5901266" y="4224867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9EAA2C-8BAF-401B-A01B-FC4B7FE67FC8}"/>
              </a:ext>
            </a:extLst>
          </p:cNvPr>
          <p:cNvSpPr/>
          <p:nvPr/>
        </p:nvSpPr>
        <p:spPr>
          <a:xfrm>
            <a:off x="6874933" y="3632200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7CCA32E-2221-4F43-8014-AFA34960EFF9}"/>
              </a:ext>
            </a:extLst>
          </p:cNvPr>
          <p:cNvSpPr/>
          <p:nvPr/>
        </p:nvSpPr>
        <p:spPr>
          <a:xfrm>
            <a:off x="7628634" y="3187697"/>
            <a:ext cx="389467" cy="330200"/>
          </a:xfrm>
          <a:prstGeom prst="ellipse">
            <a:avLst/>
          </a:prstGeom>
          <a:solidFill>
            <a:srgbClr val="FF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B5EA51E-1B69-4E91-9AC1-D5FEDA9D77B8}"/>
              </a:ext>
            </a:extLst>
          </p:cNvPr>
          <p:cNvSpPr/>
          <p:nvPr/>
        </p:nvSpPr>
        <p:spPr>
          <a:xfrm>
            <a:off x="8018101" y="296998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3E34E69-0CB1-418F-9D1C-78B101D1B69C}"/>
              </a:ext>
            </a:extLst>
          </p:cNvPr>
          <p:cNvSpPr/>
          <p:nvPr/>
        </p:nvSpPr>
        <p:spPr>
          <a:xfrm>
            <a:off x="5076613" y="4705169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CB2847EC-CEAF-4C59-87A9-0A2FF14AF944}"/>
              </a:ext>
            </a:extLst>
          </p:cNvPr>
          <p:cNvSpPr/>
          <p:nvPr/>
        </p:nvSpPr>
        <p:spPr>
          <a:xfrm>
            <a:off x="9169400" y="22606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351200AF-357E-4235-9DA9-D5A20ECB3E7D}"/>
              </a:ext>
            </a:extLst>
          </p:cNvPr>
          <p:cNvSpPr/>
          <p:nvPr/>
        </p:nvSpPr>
        <p:spPr>
          <a:xfrm>
            <a:off x="9558867" y="2004713"/>
            <a:ext cx="389467" cy="3302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7980145-794F-46D9-90F8-DEB02667783A}"/>
              </a:ext>
            </a:extLst>
          </p:cNvPr>
          <p:cNvCxnSpPr/>
          <p:nvPr/>
        </p:nvCxnSpPr>
        <p:spPr>
          <a:xfrm>
            <a:off x="6082451" y="3873502"/>
            <a:ext cx="508001" cy="681565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57469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59F5F8-341B-4113-83A1-CDF98089F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2"/>
            <a:ext cx="2312480" cy="5762557"/>
          </a:xfrm>
        </p:spPr>
        <p:txBody>
          <a:bodyPr anchor="ctr">
            <a:normAutofit/>
          </a:bodyPr>
          <a:lstStyle/>
          <a:p>
            <a:pPr algn="ctr"/>
            <a:r>
              <a:rPr lang="en-US" sz="2800"/>
              <a:t>K-Means Algorithm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C17DADE-200D-4EF5-8E4F-94F335B5E6DD}"/>
              </a:ext>
            </a:extLst>
          </p:cNvPr>
          <p:cNvCxnSpPr/>
          <p:nvPr/>
        </p:nvCxnSpPr>
        <p:spPr>
          <a:xfrm flipV="1">
            <a:off x="4724400" y="1735667"/>
            <a:ext cx="5757333" cy="3488266"/>
          </a:xfrm>
          <a:prstGeom prst="line">
            <a:avLst/>
          </a:prstGeom>
          <a:ln w="571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0D76218F-6E53-46D0-9C9C-E59EF3F3EFB8}"/>
              </a:ext>
            </a:extLst>
          </p:cNvPr>
          <p:cNvSpPr/>
          <p:nvPr/>
        </p:nvSpPr>
        <p:spPr>
          <a:xfrm>
            <a:off x="7264400" y="3424469"/>
            <a:ext cx="389467" cy="330200"/>
          </a:xfrm>
          <a:prstGeom prst="ellipse">
            <a:avLst/>
          </a:prstGeom>
          <a:solidFill>
            <a:srgbClr val="FF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A3CD920-7B00-4242-8CBC-B495B46EC0FE}"/>
              </a:ext>
            </a:extLst>
          </p:cNvPr>
          <p:cNvSpPr/>
          <p:nvPr/>
        </p:nvSpPr>
        <p:spPr>
          <a:xfrm>
            <a:off x="5466080" y="4478865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D28E3C3-CDE8-46E1-98A7-BBE437D5214F}"/>
              </a:ext>
            </a:extLst>
          </p:cNvPr>
          <p:cNvSpPr/>
          <p:nvPr/>
        </p:nvSpPr>
        <p:spPr>
          <a:xfrm>
            <a:off x="5901266" y="4224867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9EAA2C-8BAF-401B-A01B-FC4B7FE67FC8}"/>
              </a:ext>
            </a:extLst>
          </p:cNvPr>
          <p:cNvSpPr/>
          <p:nvPr/>
        </p:nvSpPr>
        <p:spPr>
          <a:xfrm>
            <a:off x="6874933" y="3632200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7CCA32E-2221-4F43-8014-AFA34960EFF9}"/>
              </a:ext>
            </a:extLst>
          </p:cNvPr>
          <p:cNvSpPr/>
          <p:nvPr/>
        </p:nvSpPr>
        <p:spPr>
          <a:xfrm>
            <a:off x="7628634" y="3187697"/>
            <a:ext cx="389467" cy="330200"/>
          </a:xfrm>
          <a:prstGeom prst="ellipse">
            <a:avLst/>
          </a:prstGeom>
          <a:solidFill>
            <a:srgbClr val="FF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B5EA51E-1B69-4E91-9AC1-D5FEDA9D77B8}"/>
              </a:ext>
            </a:extLst>
          </p:cNvPr>
          <p:cNvSpPr/>
          <p:nvPr/>
        </p:nvSpPr>
        <p:spPr>
          <a:xfrm>
            <a:off x="8018101" y="296998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3E34E69-0CB1-418F-9D1C-78B101D1B69C}"/>
              </a:ext>
            </a:extLst>
          </p:cNvPr>
          <p:cNvSpPr/>
          <p:nvPr/>
        </p:nvSpPr>
        <p:spPr>
          <a:xfrm>
            <a:off x="5076613" y="4705169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CB2847EC-CEAF-4C59-87A9-0A2FF14AF944}"/>
              </a:ext>
            </a:extLst>
          </p:cNvPr>
          <p:cNvSpPr/>
          <p:nvPr/>
        </p:nvSpPr>
        <p:spPr>
          <a:xfrm>
            <a:off x="9169400" y="22606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351200AF-357E-4235-9DA9-D5A20ECB3E7D}"/>
              </a:ext>
            </a:extLst>
          </p:cNvPr>
          <p:cNvSpPr/>
          <p:nvPr/>
        </p:nvSpPr>
        <p:spPr>
          <a:xfrm>
            <a:off x="9558867" y="2004713"/>
            <a:ext cx="389467" cy="3302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7980145-794F-46D9-90F8-DEB02667783A}"/>
              </a:ext>
            </a:extLst>
          </p:cNvPr>
          <p:cNvCxnSpPr/>
          <p:nvPr/>
        </p:nvCxnSpPr>
        <p:spPr>
          <a:xfrm>
            <a:off x="6082451" y="3873502"/>
            <a:ext cx="508001" cy="681565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181C310-C1D9-4DFF-84A1-5BFC144B7A90}"/>
              </a:ext>
            </a:extLst>
          </p:cNvPr>
          <p:cNvCxnSpPr>
            <a:cxnSpLocks/>
          </p:cNvCxnSpPr>
          <p:nvPr/>
        </p:nvCxnSpPr>
        <p:spPr>
          <a:xfrm>
            <a:off x="7374633" y="3083686"/>
            <a:ext cx="508001" cy="68156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57404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59F5F8-341B-4113-83A1-CDF98089F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2"/>
            <a:ext cx="2312480" cy="5762557"/>
          </a:xfrm>
        </p:spPr>
        <p:txBody>
          <a:bodyPr anchor="ctr">
            <a:normAutofit/>
          </a:bodyPr>
          <a:lstStyle/>
          <a:p>
            <a:pPr algn="ctr"/>
            <a:r>
              <a:rPr lang="en-US" sz="2800"/>
              <a:t>K-Means Algorithm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C17DADE-200D-4EF5-8E4F-94F335B5E6DD}"/>
              </a:ext>
            </a:extLst>
          </p:cNvPr>
          <p:cNvCxnSpPr/>
          <p:nvPr/>
        </p:nvCxnSpPr>
        <p:spPr>
          <a:xfrm flipV="1">
            <a:off x="4724400" y="1735667"/>
            <a:ext cx="5757333" cy="3488266"/>
          </a:xfrm>
          <a:prstGeom prst="line">
            <a:avLst/>
          </a:prstGeom>
          <a:ln w="571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0D76218F-6E53-46D0-9C9C-E59EF3F3EFB8}"/>
              </a:ext>
            </a:extLst>
          </p:cNvPr>
          <p:cNvSpPr/>
          <p:nvPr/>
        </p:nvSpPr>
        <p:spPr>
          <a:xfrm>
            <a:off x="7264400" y="3424469"/>
            <a:ext cx="389467" cy="330200"/>
          </a:xfrm>
          <a:prstGeom prst="ellipse">
            <a:avLst/>
          </a:prstGeom>
          <a:solidFill>
            <a:srgbClr val="FF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A3CD920-7B00-4242-8CBC-B495B46EC0FE}"/>
              </a:ext>
            </a:extLst>
          </p:cNvPr>
          <p:cNvSpPr/>
          <p:nvPr/>
        </p:nvSpPr>
        <p:spPr>
          <a:xfrm>
            <a:off x="5466080" y="4478865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D28E3C3-CDE8-46E1-98A7-BBE437D5214F}"/>
              </a:ext>
            </a:extLst>
          </p:cNvPr>
          <p:cNvSpPr/>
          <p:nvPr/>
        </p:nvSpPr>
        <p:spPr>
          <a:xfrm>
            <a:off x="5901266" y="4224867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9EAA2C-8BAF-401B-A01B-FC4B7FE67FC8}"/>
              </a:ext>
            </a:extLst>
          </p:cNvPr>
          <p:cNvSpPr/>
          <p:nvPr/>
        </p:nvSpPr>
        <p:spPr>
          <a:xfrm>
            <a:off x="6874933" y="3632200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7CCA32E-2221-4F43-8014-AFA34960EFF9}"/>
              </a:ext>
            </a:extLst>
          </p:cNvPr>
          <p:cNvSpPr/>
          <p:nvPr/>
        </p:nvSpPr>
        <p:spPr>
          <a:xfrm>
            <a:off x="7628634" y="3187697"/>
            <a:ext cx="389467" cy="330200"/>
          </a:xfrm>
          <a:prstGeom prst="ellipse">
            <a:avLst/>
          </a:prstGeom>
          <a:solidFill>
            <a:srgbClr val="FF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B5EA51E-1B69-4E91-9AC1-D5FEDA9D77B8}"/>
              </a:ext>
            </a:extLst>
          </p:cNvPr>
          <p:cNvSpPr/>
          <p:nvPr/>
        </p:nvSpPr>
        <p:spPr>
          <a:xfrm>
            <a:off x="8018101" y="2969980"/>
            <a:ext cx="389467" cy="330200"/>
          </a:xfrm>
          <a:prstGeom prst="ellipse">
            <a:avLst/>
          </a:prstGeom>
          <a:solidFill>
            <a:srgbClr val="FF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3E34E69-0CB1-418F-9D1C-78B101D1B69C}"/>
              </a:ext>
            </a:extLst>
          </p:cNvPr>
          <p:cNvSpPr/>
          <p:nvPr/>
        </p:nvSpPr>
        <p:spPr>
          <a:xfrm>
            <a:off x="5076613" y="4705169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CB2847EC-CEAF-4C59-87A9-0A2FF14AF944}"/>
              </a:ext>
            </a:extLst>
          </p:cNvPr>
          <p:cNvSpPr/>
          <p:nvPr/>
        </p:nvSpPr>
        <p:spPr>
          <a:xfrm>
            <a:off x="9169400" y="22606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351200AF-357E-4235-9DA9-D5A20ECB3E7D}"/>
              </a:ext>
            </a:extLst>
          </p:cNvPr>
          <p:cNvSpPr/>
          <p:nvPr/>
        </p:nvSpPr>
        <p:spPr>
          <a:xfrm>
            <a:off x="9558867" y="2004713"/>
            <a:ext cx="389467" cy="3302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7980145-794F-46D9-90F8-DEB02667783A}"/>
              </a:ext>
            </a:extLst>
          </p:cNvPr>
          <p:cNvCxnSpPr/>
          <p:nvPr/>
        </p:nvCxnSpPr>
        <p:spPr>
          <a:xfrm>
            <a:off x="6082451" y="3873502"/>
            <a:ext cx="508001" cy="681565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181C310-C1D9-4DFF-84A1-5BFC144B7A90}"/>
              </a:ext>
            </a:extLst>
          </p:cNvPr>
          <p:cNvCxnSpPr>
            <a:cxnSpLocks/>
          </p:cNvCxnSpPr>
          <p:nvPr/>
        </p:nvCxnSpPr>
        <p:spPr>
          <a:xfrm>
            <a:off x="7548881" y="2997548"/>
            <a:ext cx="508001" cy="68156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69428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59F5F8-341B-4113-83A1-CDF98089F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2"/>
            <a:ext cx="2312480" cy="5762557"/>
          </a:xfrm>
        </p:spPr>
        <p:txBody>
          <a:bodyPr anchor="ctr">
            <a:normAutofit/>
          </a:bodyPr>
          <a:lstStyle/>
          <a:p>
            <a:pPr algn="ctr"/>
            <a:r>
              <a:rPr lang="en-US" sz="2800"/>
              <a:t>K-Means Algorithm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C17DADE-200D-4EF5-8E4F-94F335B5E6DD}"/>
              </a:ext>
            </a:extLst>
          </p:cNvPr>
          <p:cNvCxnSpPr/>
          <p:nvPr/>
        </p:nvCxnSpPr>
        <p:spPr>
          <a:xfrm flipV="1">
            <a:off x="4724400" y="1735667"/>
            <a:ext cx="5757333" cy="3488266"/>
          </a:xfrm>
          <a:prstGeom prst="line">
            <a:avLst/>
          </a:prstGeom>
          <a:ln w="571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0D76218F-6E53-46D0-9C9C-E59EF3F3EFB8}"/>
              </a:ext>
            </a:extLst>
          </p:cNvPr>
          <p:cNvSpPr/>
          <p:nvPr/>
        </p:nvSpPr>
        <p:spPr>
          <a:xfrm>
            <a:off x="7264400" y="3424469"/>
            <a:ext cx="389467" cy="330200"/>
          </a:xfrm>
          <a:prstGeom prst="ellipse">
            <a:avLst/>
          </a:prstGeom>
          <a:solidFill>
            <a:srgbClr val="FF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A3CD920-7B00-4242-8CBC-B495B46EC0FE}"/>
              </a:ext>
            </a:extLst>
          </p:cNvPr>
          <p:cNvSpPr/>
          <p:nvPr/>
        </p:nvSpPr>
        <p:spPr>
          <a:xfrm>
            <a:off x="5466080" y="4478865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D28E3C3-CDE8-46E1-98A7-BBE437D5214F}"/>
              </a:ext>
            </a:extLst>
          </p:cNvPr>
          <p:cNvSpPr/>
          <p:nvPr/>
        </p:nvSpPr>
        <p:spPr>
          <a:xfrm>
            <a:off x="5901266" y="4224867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9EAA2C-8BAF-401B-A01B-FC4B7FE67FC8}"/>
              </a:ext>
            </a:extLst>
          </p:cNvPr>
          <p:cNvSpPr/>
          <p:nvPr/>
        </p:nvSpPr>
        <p:spPr>
          <a:xfrm>
            <a:off x="6874933" y="3632200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7CCA32E-2221-4F43-8014-AFA34960EFF9}"/>
              </a:ext>
            </a:extLst>
          </p:cNvPr>
          <p:cNvSpPr/>
          <p:nvPr/>
        </p:nvSpPr>
        <p:spPr>
          <a:xfrm>
            <a:off x="7628634" y="3187697"/>
            <a:ext cx="389467" cy="330200"/>
          </a:xfrm>
          <a:prstGeom prst="ellipse">
            <a:avLst/>
          </a:prstGeom>
          <a:solidFill>
            <a:srgbClr val="FF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B5EA51E-1B69-4E91-9AC1-D5FEDA9D77B8}"/>
              </a:ext>
            </a:extLst>
          </p:cNvPr>
          <p:cNvSpPr/>
          <p:nvPr/>
        </p:nvSpPr>
        <p:spPr>
          <a:xfrm>
            <a:off x="8018101" y="2969980"/>
            <a:ext cx="389467" cy="330200"/>
          </a:xfrm>
          <a:prstGeom prst="ellipse">
            <a:avLst/>
          </a:prstGeom>
          <a:solidFill>
            <a:srgbClr val="FF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3E34E69-0CB1-418F-9D1C-78B101D1B69C}"/>
              </a:ext>
            </a:extLst>
          </p:cNvPr>
          <p:cNvSpPr/>
          <p:nvPr/>
        </p:nvSpPr>
        <p:spPr>
          <a:xfrm>
            <a:off x="5076613" y="4705169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CB2847EC-CEAF-4C59-87A9-0A2FF14AF944}"/>
              </a:ext>
            </a:extLst>
          </p:cNvPr>
          <p:cNvSpPr/>
          <p:nvPr/>
        </p:nvSpPr>
        <p:spPr>
          <a:xfrm>
            <a:off x="9169400" y="2260600"/>
            <a:ext cx="389467" cy="33020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351200AF-357E-4235-9DA9-D5A20ECB3E7D}"/>
              </a:ext>
            </a:extLst>
          </p:cNvPr>
          <p:cNvSpPr/>
          <p:nvPr/>
        </p:nvSpPr>
        <p:spPr>
          <a:xfrm>
            <a:off x="9558867" y="2004713"/>
            <a:ext cx="389467" cy="3302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7980145-794F-46D9-90F8-DEB02667783A}"/>
              </a:ext>
            </a:extLst>
          </p:cNvPr>
          <p:cNvCxnSpPr/>
          <p:nvPr/>
        </p:nvCxnSpPr>
        <p:spPr>
          <a:xfrm>
            <a:off x="6082451" y="3873502"/>
            <a:ext cx="508001" cy="681565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181C310-C1D9-4DFF-84A1-5BFC144B7A90}"/>
              </a:ext>
            </a:extLst>
          </p:cNvPr>
          <p:cNvCxnSpPr>
            <a:cxnSpLocks/>
          </p:cNvCxnSpPr>
          <p:nvPr/>
        </p:nvCxnSpPr>
        <p:spPr>
          <a:xfrm>
            <a:off x="7510100" y="2969980"/>
            <a:ext cx="508001" cy="68156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5A64D46-917A-4D5C-9541-C22917DF964F}"/>
              </a:ext>
            </a:extLst>
          </p:cNvPr>
          <p:cNvCxnSpPr>
            <a:cxnSpLocks/>
          </p:cNvCxnSpPr>
          <p:nvPr/>
        </p:nvCxnSpPr>
        <p:spPr>
          <a:xfrm>
            <a:off x="9304866" y="1960538"/>
            <a:ext cx="508001" cy="681565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19902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59F5F8-341B-4113-83A1-CDF98089F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2"/>
            <a:ext cx="2312480" cy="5762557"/>
          </a:xfrm>
        </p:spPr>
        <p:txBody>
          <a:bodyPr anchor="ctr">
            <a:normAutofit/>
          </a:bodyPr>
          <a:lstStyle/>
          <a:p>
            <a:pPr algn="ctr"/>
            <a:r>
              <a:rPr lang="en-US" sz="2800"/>
              <a:t>K-Means Algorithm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157E0A8-B4BE-4251-B3D0-944B3B46951A}"/>
              </a:ext>
            </a:extLst>
          </p:cNvPr>
          <p:cNvGrpSpPr/>
          <p:nvPr/>
        </p:nvGrpSpPr>
        <p:grpSpPr>
          <a:xfrm rot="1907334">
            <a:off x="4803140" y="-203200"/>
            <a:ext cx="5757333" cy="3488266"/>
            <a:chOff x="4724400" y="1735667"/>
            <a:chExt cx="5757333" cy="3488266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BC17DADE-200D-4EF5-8E4F-94F335B5E6DD}"/>
                </a:ext>
              </a:extLst>
            </p:cNvPr>
            <p:cNvCxnSpPr/>
            <p:nvPr/>
          </p:nvCxnSpPr>
          <p:spPr>
            <a:xfrm flipV="1">
              <a:off x="4724400" y="1735667"/>
              <a:ext cx="5757333" cy="3488266"/>
            </a:xfrm>
            <a:prstGeom prst="line">
              <a:avLst/>
            </a:prstGeom>
            <a:ln w="5715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0D76218F-6E53-46D0-9C9C-E59EF3F3EFB8}"/>
                </a:ext>
              </a:extLst>
            </p:cNvPr>
            <p:cNvSpPr/>
            <p:nvPr/>
          </p:nvSpPr>
          <p:spPr>
            <a:xfrm>
              <a:off x="7264400" y="3424469"/>
              <a:ext cx="389467" cy="33020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3CD920-7B00-4242-8CBC-B495B46EC0FE}"/>
                </a:ext>
              </a:extLst>
            </p:cNvPr>
            <p:cNvSpPr/>
            <p:nvPr/>
          </p:nvSpPr>
          <p:spPr>
            <a:xfrm>
              <a:off x="5466080" y="4478865"/>
              <a:ext cx="389467" cy="330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DD28E3C3-CDE8-46E1-98A7-BBE437D5214F}"/>
                </a:ext>
              </a:extLst>
            </p:cNvPr>
            <p:cNvSpPr/>
            <p:nvPr/>
          </p:nvSpPr>
          <p:spPr>
            <a:xfrm>
              <a:off x="5901266" y="4224867"/>
              <a:ext cx="389467" cy="330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679EAA2C-8BAF-401B-A01B-FC4B7FE67FC8}"/>
                </a:ext>
              </a:extLst>
            </p:cNvPr>
            <p:cNvSpPr/>
            <p:nvPr/>
          </p:nvSpPr>
          <p:spPr>
            <a:xfrm>
              <a:off x="6874933" y="3632200"/>
              <a:ext cx="389467" cy="330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7CCA32E-2221-4F43-8014-AFA34960EFF9}"/>
                </a:ext>
              </a:extLst>
            </p:cNvPr>
            <p:cNvSpPr/>
            <p:nvPr/>
          </p:nvSpPr>
          <p:spPr>
            <a:xfrm>
              <a:off x="7628634" y="3187697"/>
              <a:ext cx="389467" cy="33020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FB5EA51E-1B69-4E91-9AC1-D5FEDA9D77B8}"/>
                </a:ext>
              </a:extLst>
            </p:cNvPr>
            <p:cNvSpPr/>
            <p:nvPr/>
          </p:nvSpPr>
          <p:spPr>
            <a:xfrm>
              <a:off x="8018101" y="2969980"/>
              <a:ext cx="389467" cy="33020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C3E34E69-0CB1-418F-9D1C-78B101D1B69C}"/>
                </a:ext>
              </a:extLst>
            </p:cNvPr>
            <p:cNvSpPr/>
            <p:nvPr/>
          </p:nvSpPr>
          <p:spPr>
            <a:xfrm>
              <a:off x="5076613" y="4705169"/>
              <a:ext cx="389467" cy="330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CB2847EC-CEAF-4C59-87A9-0A2FF14AF944}"/>
                </a:ext>
              </a:extLst>
            </p:cNvPr>
            <p:cNvSpPr/>
            <p:nvPr/>
          </p:nvSpPr>
          <p:spPr>
            <a:xfrm>
              <a:off x="9169400" y="2260600"/>
              <a:ext cx="389467" cy="330200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351200AF-357E-4235-9DA9-D5A20ECB3E7D}"/>
                </a:ext>
              </a:extLst>
            </p:cNvPr>
            <p:cNvSpPr/>
            <p:nvPr/>
          </p:nvSpPr>
          <p:spPr>
            <a:xfrm>
              <a:off x="9558867" y="2004713"/>
              <a:ext cx="389467" cy="330200"/>
            </a:xfrm>
            <a:prstGeom prst="ellipse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27980145-794F-46D9-90F8-DEB02667783A}"/>
                </a:ext>
              </a:extLst>
            </p:cNvPr>
            <p:cNvCxnSpPr/>
            <p:nvPr/>
          </p:nvCxnSpPr>
          <p:spPr>
            <a:xfrm>
              <a:off x="6082451" y="3873502"/>
              <a:ext cx="508001" cy="681565"/>
            </a:xfrm>
            <a:prstGeom prst="line">
              <a:avLst/>
            </a:prstGeom>
            <a:ln w="381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E181C310-C1D9-4DFF-84A1-5BFC144B7A90}"/>
                </a:ext>
              </a:extLst>
            </p:cNvPr>
            <p:cNvCxnSpPr>
              <a:cxnSpLocks/>
            </p:cNvCxnSpPr>
            <p:nvPr/>
          </p:nvCxnSpPr>
          <p:spPr>
            <a:xfrm>
              <a:off x="7510100" y="2969980"/>
              <a:ext cx="508001" cy="681565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65A64D46-917A-4D5C-9541-C22917DF964F}"/>
                </a:ext>
              </a:extLst>
            </p:cNvPr>
            <p:cNvCxnSpPr>
              <a:cxnSpLocks/>
            </p:cNvCxnSpPr>
            <p:nvPr/>
          </p:nvCxnSpPr>
          <p:spPr>
            <a:xfrm>
              <a:off x="9304866" y="1960538"/>
              <a:ext cx="508001" cy="681565"/>
            </a:xfrm>
            <a:prstGeom prst="line">
              <a:avLst/>
            </a:prstGeom>
            <a:ln w="381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C21DF76-8CCD-4DC0-9DE6-06E7BBC8467B}"/>
              </a:ext>
            </a:extLst>
          </p:cNvPr>
          <p:cNvCxnSpPr/>
          <p:nvPr/>
        </p:nvCxnSpPr>
        <p:spPr>
          <a:xfrm>
            <a:off x="4967369" y="2319867"/>
            <a:ext cx="2093794" cy="0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088FDC4-564C-4231-98F1-270E2EB14478}"/>
              </a:ext>
            </a:extLst>
          </p:cNvPr>
          <p:cNvCxnSpPr>
            <a:cxnSpLocks/>
          </p:cNvCxnSpPr>
          <p:nvPr/>
        </p:nvCxnSpPr>
        <p:spPr>
          <a:xfrm>
            <a:off x="7335389" y="2319867"/>
            <a:ext cx="1046312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D9CC719-017C-451A-A77F-1B8211CA83D2}"/>
              </a:ext>
            </a:extLst>
          </p:cNvPr>
          <p:cNvCxnSpPr>
            <a:cxnSpLocks/>
          </p:cNvCxnSpPr>
          <p:nvPr/>
        </p:nvCxnSpPr>
        <p:spPr>
          <a:xfrm>
            <a:off x="9654287" y="2319867"/>
            <a:ext cx="630220" cy="0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96234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8" name="Rectangle 199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149" name="Rectangle 201">
            <a:extLst>
              <a:ext uri="{FF2B5EF4-FFF2-40B4-BE49-F238E27FC236}">
                <a16:creationId xmlns:a16="http://schemas.microsoft.com/office/drawing/2014/main" id="{1CFC67D0-131C-4064-873F-59771B446F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5150" name="Rectangle 203">
            <a:extLst>
              <a:ext uri="{FF2B5EF4-FFF2-40B4-BE49-F238E27FC236}">
                <a16:creationId xmlns:a16="http://schemas.microsoft.com/office/drawing/2014/main" id="{8CCB1314-41E8-414B-9954-6D611623D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5151" name="Rectangle 205">
            <a:extLst>
              <a:ext uri="{FF2B5EF4-FFF2-40B4-BE49-F238E27FC236}">
                <a16:creationId xmlns:a16="http://schemas.microsoft.com/office/drawing/2014/main" id="{9C53941D-7A4E-4CA7-840E-D52BA6D74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5152" name="Group 207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62A952ED-3677-40E9-BC2B-C6900A2DC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AE9658C0-3DAF-459A-AABB-BFBE8DAD54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3C654A35-C1F2-4731-A8E1-85529EC193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53" name="Rectangle 212">
            <a:extLst>
              <a:ext uri="{FF2B5EF4-FFF2-40B4-BE49-F238E27FC236}">
                <a16:creationId xmlns:a16="http://schemas.microsoft.com/office/drawing/2014/main" id="{AB2868F7-FE10-4289-A5BD-90763C7A2F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933" y="0"/>
            <a:ext cx="12193866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54" name="Rectangle 214">
            <a:extLst>
              <a:ext uri="{FF2B5EF4-FFF2-40B4-BE49-F238E27FC236}">
                <a16:creationId xmlns:a16="http://schemas.microsoft.com/office/drawing/2014/main" id="{BD94142C-10EE-487C-A327-404FDF358F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349" y="648230"/>
            <a:ext cx="10905302" cy="199706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5155" name="Rectangle 216">
            <a:extLst>
              <a:ext uri="{FF2B5EF4-FFF2-40B4-BE49-F238E27FC236}">
                <a16:creationId xmlns:a16="http://schemas.microsoft.com/office/drawing/2014/main" id="{5F7FAC2D-7A74-4939-A917-A1A5AF935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196" y="814657"/>
            <a:ext cx="10579608" cy="1664208"/>
          </a:xfrm>
          <a:prstGeom prst="rect">
            <a:avLst/>
          </a:prstGeom>
          <a:noFill/>
          <a:ln w="6350" cap="sq" cmpd="sng" algn="ctr">
            <a:solidFill>
              <a:schemeClr val="bg1"/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3996C3-63EB-4CFE-BD40-20C3E7FE62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9" y="1283607"/>
            <a:ext cx="10366743" cy="105490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4800" cap="all" spc="-100">
                <a:solidFill>
                  <a:schemeClr val="bg1"/>
                </a:solidFill>
              </a:rPr>
              <a:t>Where is Clustering Used?</a:t>
            </a:r>
          </a:p>
        </p:txBody>
      </p:sp>
      <p:cxnSp>
        <p:nvCxnSpPr>
          <p:cNvPr id="219" name="Straight Connector 218">
            <a:extLst>
              <a:ext uri="{FF2B5EF4-FFF2-40B4-BE49-F238E27FC236}">
                <a16:creationId xmlns:a16="http://schemas.microsoft.com/office/drawing/2014/main" id="{FEF09B21-45A0-42EE-9BDC-C4E0932EA6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63118" y="3724678"/>
            <a:ext cx="0" cy="1747157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98" name="Picture 2" descr="RECOMMENDATION SYSTEMS. Recommendation System is a subclass of… | by  Narendra B | Medium">
            <a:extLst>
              <a:ext uri="{FF2B5EF4-FFF2-40B4-BE49-F238E27FC236}">
                <a16:creationId xmlns:a16="http://schemas.microsoft.com/office/drawing/2014/main" id="{D3134E6F-9AC2-4239-A684-E255CB86D5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248953" y="3651564"/>
            <a:ext cx="3677289" cy="1737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21" name="Straight Connector 220">
            <a:extLst>
              <a:ext uri="{FF2B5EF4-FFF2-40B4-BE49-F238E27FC236}">
                <a16:creationId xmlns:a16="http://schemas.microsoft.com/office/drawing/2014/main" id="{15004E23-3C9E-41FC-81A2-3481C6AFA5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16152" y="3724678"/>
            <a:ext cx="0" cy="1747157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122" name="Picture 2" descr="11 ways to use Pinterest as a brand – Econsultancy">
            <a:extLst>
              <a:ext uri="{FF2B5EF4-FFF2-40B4-BE49-F238E27FC236}">
                <a16:creationId xmlns:a16="http://schemas.microsoft.com/office/drawing/2014/main" id="{318D1399-AE52-416F-BEE3-7D3733715E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334003" y="3521793"/>
            <a:ext cx="3567044" cy="1952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B08F2C6-FD5A-4B7B-BBBF-86B99E673277}"/>
              </a:ext>
            </a:extLst>
          </p:cNvPr>
          <p:cNvSpPr txBox="1"/>
          <p:nvPr/>
        </p:nvSpPr>
        <p:spPr>
          <a:xfrm>
            <a:off x="643349" y="5390274"/>
            <a:ext cx="3202076" cy="18411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>
            <a:defPPr>
              <a:defRPr lang="en-US"/>
            </a:defPPr>
            <a:lvl1pPr algn="ctr">
              <a:spcAft>
                <a:spcPts val="600"/>
              </a:spcAft>
              <a:defRPr sz="900" i="1">
                <a:solidFill>
                  <a:sysClr val="windowText" lastClr="000000"/>
                </a:solidFill>
              </a:defRPr>
            </a:lvl1pPr>
          </a:lstStyle>
          <a:p>
            <a:r>
              <a:rPr lang="en-US" sz="1400" dirty="0"/>
              <a:t>When you see a high percentage of specific terms in an article, algorithm gives a higher probability of the material being fake news.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E410187-C627-494A-B786-2466A0356201}"/>
              </a:ext>
            </a:extLst>
          </p:cNvPr>
          <p:cNvSpPr txBox="1"/>
          <p:nvPr/>
        </p:nvSpPr>
        <p:spPr>
          <a:xfrm>
            <a:off x="4480969" y="5395826"/>
            <a:ext cx="3217333" cy="15201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400" b="1" i="1" dirty="0">
                <a:solidFill>
                  <a:sysClr val="windowText" lastClr="000000"/>
                </a:solidFill>
              </a:rPr>
              <a:t>Netflix</a:t>
            </a:r>
            <a:r>
              <a:rPr lang="en-US" sz="1400" i="1" dirty="0">
                <a:solidFill>
                  <a:sysClr val="windowText" lastClr="000000"/>
                </a:solidFill>
              </a:rPr>
              <a:t> clusters similar movies to generate recommended movies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075E72-B846-4316-B9A7-EDDE9D944967}"/>
              </a:ext>
            </a:extLst>
          </p:cNvPr>
          <p:cNvSpPr txBox="1"/>
          <p:nvPr/>
        </p:nvSpPr>
        <p:spPr>
          <a:xfrm>
            <a:off x="8651853" y="5459896"/>
            <a:ext cx="3217333" cy="15201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400" b="1" i="1">
                <a:solidFill>
                  <a:sysClr val="windowText" lastClr="000000"/>
                </a:solidFill>
              </a:rPr>
              <a:t>Pinterest</a:t>
            </a:r>
            <a:r>
              <a:rPr lang="en-US" sz="1400" i="1">
                <a:solidFill>
                  <a:sysClr val="windowText" lastClr="000000"/>
                </a:solidFill>
              </a:rPr>
              <a:t> </a:t>
            </a:r>
            <a:r>
              <a:rPr lang="en-US" sz="1400" b="0" i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identifies content that resembles previous users pins and recommends that content to the user</a:t>
            </a:r>
            <a:endParaRPr lang="en-US" sz="1400" i="1">
              <a:solidFill>
                <a:sysClr val="windowText" lastClr="000000"/>
              </a:solidFill>
            </a:endParaRPr>
          </a:p>
        </p:txBody>
      </p:sp>
      <p:pic>
        <p:nvPicPr>
          <p:cNvPr id="1026" name="Picture 2" descr="Campaigns against fake news tackle its supply, but more vital work perhaps  lies in addressing the demand for it - India News , Firstpost">
            <a:extLst>
              <a:ext uri="{FF2B5EF4-FFF2-40B4-BE49-F238E27FC236}">
                <a16:creationId xmlns:a16="http://schemas.microsoft.com/office/drawing/2014/main" id="{741E6A41-648A-4620-85FD-F36A44B4ED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6556" y="3609988"/>
            <a:ext cx="2678757" cy="1785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332876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59F5F8-341B-4113-83A1-CDF98089F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2"/>
            <a:ext cx="2312480" cy="5762557"/>
          </a:xfrm>
        </p:spPr>
        <p:txBody>
          <a:bodyPr anchor="ctr">
            <a:normAutofit/>
          </a:bodyPr>
          <a:lstStyle/>
          <a:p>
            <a:pPr algn="ctr"/>
            <a:r>
              <a:rPr lang="en-US" sz="2800"/>
              <a:t>K-Means Algorithm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157E0A8-B4BE-4251-B3D0-944B3B46951A}"/>
              </a:ext>
            </a:extLst>
          </p:cNvPr>
          <p:cNvGrpSpPr/>
          <p:nvPr/>
        </p:nvGrpSpPr>
        <p:grpSpPr>
          <a:xfrm rot="1907334">
            <a:off x="4803140" y="-203200"/>
            <a:ext cx="5757333" cy="3488266"/>
            <a:chOff x="4724400" y="1735667"/>
            <a:chExt cx="5757333" cy="3488266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BC17DADE-200D-4EF5-8E4F-94F335B5E6DD}"/>
                </a:ext>
              </a:extLst>
            </p:cNvPr>
            <p:cNvCxnSpPr/>
            <p:nvPr/>
          </p:nvCxnSpPr>
          <p:spPr>
            <a:xfrm flipV="1">
              <a:off x="4724400" y="1735667"/>
              <a:ext cx="5757333" cy="3488266"/>
            </a:xfrm>
            <a:prstGeom prst="line">
              <a:avLst/>
            </a:prstGeom>
            <a:ln w="5715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0D76218F-6E53-46D0-9C9C-E59EF3F3EFB8}"/>
                </a:ext>
              </a:extLst>
            </p:cNvPr>
            <p:cNvSpPr/>
            <p:nvPr/>
          </p:nvSpPr>
          <p:spPr>
            <a:xfrm>
              <a:off x="7264400" y="3424469"/>
              <a:ext cx="389467" cy="33020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3CD920-7B00-4242-8CBC-B495B46EC0FE}"/>
                </a:ext>
              </a:extLst>
            </p:cNvPr>
            <p:cNvSpPr/>
            <p:nvPr/>
          </p:nvSpPr>
          <p:spPr>
            <a:xfrm>
              <a:off x="5466080" y="4478865"/>
              <a:ext cx="389467" cy="330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DD28E3C3-CDE8-46E1-98A7-BBE437D5214F}"/>
                </a:ext>
              </a:extLst>
            </p:cNvPr>
            <p:cNvSpPr/>
            <p:nvPr/>
          </p:nvSpPr>
          <p:spPr>
            <a:xfrm>
              <a:off x="5901266" y="4224867"/>
              <a:ext cx="389467" cy="330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679EAA2C-8BAF-401B-A01B-FC4B7FE67FC8}"/>
                </a:ext>
              </a:extLst>
            </p:cNvPr>
            <p:cNvSpPr/>
            <p:nvPr/>
          </p:nvSpPr>
          <p:spPr>
            <a:xfrm>
              <a:off x="6874933" y="3632200"/>
              <a:ext cx="389467" cy="330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7CCA32E-2221-4F43-8014-AFA34960EFF9}"/>
                </a:ext>
              </a:extLst>
            </p:cNvPr>
            <p:cNvSpPr/>
            <p:nvPr/>
          </p:nvSpPr>
          <p:spPr>
            <a:xfrm>
              <a:off x="7628634" y="3187697"/>
              <a:ext cx="389467" cy="33020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FB5EA51E-1B69-4E91-9AC1-D5FEDA9D77B8}"/>
                </a:ext>
              </a:extLst>
            </p:cNvPr>
            <p:cNvSpPr/>
            <p:nvPr/>
          </p:nvSpPr>
          <p:spPr>
            <a:xfrm>
              <a:off x="8018101" y="2969980"/>
              <a:ext cx="389467" cy="33020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C3E34E69-0CB1-418F-9D1C-78B101D1B69C}"/>
                </a:ext>
              </a:extLst>
            </p:cNvPr>
            <p:cNvSpPr/>
            <p:nvPr/>
          </p:nvSpPr>
          <p:spPr>
            <a:xfrm>
              <a:off x="5076613" y="4705169"/>
              <a:ext cx="389467" cy="330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CB2847EC-CEAF-4C59-87A9-0A2FF14AF944}"/>
                </a:ext>
              </a:extLst>
            </p:cNvPr>
            <p:cNvSpPr/>
            <p:nvPr/>
          </p:nvSpPr>
          <p:spPr>
            <a:xfrm>
              <a:off x="9169400" y="2260600"/>
              <a:ext cx="389467" cy="330200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351200AF-357E-4235-9DA9-D5A20ECB3E7D}"/>
                </a:ext>
              </a:extLst>
            </p:cNvPr>
            <p:cNvSpPr/>
            <p:nvPr/>
          </p:nvSpPr>
          <p:spPr>
            <a:xfrm>
              <a:off x="9558867" y="2004713"/>
              <a:ext cx="389467" cy="330200"/>
            </a:xfrm>
            <a:prstGeom prst="ellipse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27980145-794F-46D9-90F8-DEB02667783A}"/>
                </a:ext>
              </a:extLst>
            </p:cNvPr>
            <p:cNvCxnSpPr/>
            <p:nvPr/>
          </p:nvCxnSpPr>
          <p:spPr>
            <a:xfrm>
              <a:off x="6082451" y="3873502"/>
              <a:ext cx="508001" cy="681565"/>
            </a:xfrm>
            <a:prstGeom prst="line">
              <a:avLst/>
            </a:prstGeom>
            <a:ln w="381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E181C310-C1D9-4DFF-84A1-5BFC144B7A90}"/>
                </a:ext>
              </a:extLst>
            </p:cNvPr>
            <p:cNvCxnSpPr>
              <a:cxnSpLocks/>
            </p:cNvCxnSpPr>
            <p:nvPr/>
          </p:nvCxnSpPr>
          <p:spPr>
            <a:xfrm>
              <a:off x="7510100" y="2969980"/>
              <a:ext cx="508001" cy="681565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65A64D46-917A-4D5C-9541-C22917DF964F}"/>
                </a:ext>
              </a:extLst>
            </p:cNvPr>
            <p:cNvCxnSpPr>
              <a:cxnSpLocks/>
            </p:cNvCxnSpPr>
            <p:nvPr/>
          </p:nvCxnSpPr>
          <p:spPr>
            <a:xfrm>
              <a:off x="9304866" y="1960538"/>
              <a:ext cx="508001" cy="681565"/>
            </a:xfrm>
            <a:prstGeom prst="line">
              <a:avLst/>
            </a:prstGeom>
            <a:ln w="381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67A60EE-B084-4815-85E8-122F078C9DCC}"/>
              </a:ext>
            </a:extLst>
          </p:cNvPr>
          <p:cNvGrpSpPr/>
          <p:nvPr/>
        </p:nvGrpSpPr>
        <p:grpSpPr>
          <a:xfrm>
            <a:off x="5219866" y="3733800"/>
            <a:ext cx="3770326" cy="0"/>
            <a:chOff x="5219866" y="3733800"/>
            <a:chExt cx="3770326" cy="0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4C21DF76-8CCD-4DC0-9DE6-06E7BBC8467B}"/>
                </a:ext>
              </a:extLst>
            </p:cNvPr>
            <p:cNvCxnSpPr/>
            <p:nvPr/>
          </p:nvCxnSpPr>
          <p:spPr>
            <a:xfrm>
              <a:off x="5219866" y="3733800"/>
              <a:ext cx="2093794" cy="0"/>
            </a:xfrm>
            <a:prstGeom prst="line">
              <a:avLst/>
            </a:prstGeom>
            <a:ln w="28575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088FDC4-564C-4231-98F1-270E2EB14478}"/>
                </a:ext>
              </a:extLst>
            </p:cNvPr>
            <p:cNvCxnSpPr>
              <a:cxnSpLocks/>
            </p:cNvCxnSpPr>
            <p:nvPr/>
          </p:nvCxnSpPr>
          <p:spPr>
            <a:xfrm>
              <a:off x="7313660" y="3733800"/>
              <a:ext cx="1046312" cy="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DD9CC719-017C-451A-A77F-1B8211CA83D2}"/>
                </a:ext>
              </a:extLst>
            </p:cNvPr>
            <p:cNvCxnSpPr>
              <a:cxnSpLocks/>
            </p:cNvCxnSpPr>
            <p:nvPr/>
          </p:nvCxnSpPr>
          <p:spPr>
            <a:xfrm>
              <a:off x="8359972" y="3733800"/>
              <a:ext cx="630220" cy="0"/>
            </a:xfrm>
            <a:prstGeom prst="line">
              <a:avLst/>
            </a:prstGeom>
            <a:ln w="2857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031A2E4-AC50-4233-9BA2-CCD73B8A1FAE}"/>
              </a:ext>
            </a:extLst>
          </p:cNvPr>
          <p:cNvSpPr txBox="1"/>
          <p:nvPr/>
        </p:nvSpPr>
        <p:spPr>
          <a:xfrm>
            <a:off x="3637994" y="403264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>
                <a:solidFill>
                  <a:schemeClr val="bg2"/>
                </a:solidFill>
              </a:rPr>
              <a:t>Total variation within the cluster</a:t>
            </a:r>
          </a:p>
        </p:txBody>
      </p:sp>
    </p:spTree>
    <p:extLst>
      <p:ext uri="{BB962C8B-B14F-4D97-AF65-F5344CB8AC3E}">
        <p14:creationId xmlns:p14="http://schemas.microsoft.com/office/powerpoint/2010/main" val="15968914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59F5F8-341B-4113-83A1-CDF98089F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2"/>
            <a:ext cx="2312480" cy="5762557"/>
          </a:xfrm>
        </p:spPr>
        <p:txBody>
          <a:bodyPr anchor="ctr">
            <a:normAutofit/>
          </a:bodyPr>
          <a:lstStyle/>
          <a:p>
            <a:pPr algn="ctr"/>
            <a:r>
              <a:rPr lang="en-US" sz="2800"/>
              <a:t>K-Means Algorithm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C17DADE-200D-4EF5-8E4F-94F335B5E6DD}"/>
              </a:ext>
            </a:extLst>
          </p:cNvPr>
          <p:cNvCxnSpPr/>
          <p:nvPr/>
        </p:nvCxnSpPr>
        <p:spPr>
          <a:xfrm flipV="1">
            <a:off x="4724400" y="1735667"/>
            <a:ext cx="5757333" cy="3488266"/>
          </a:xfrm>
          <a:prstGeom prst="line">
            <a:avLst/>
          </a:prstGeom>
          <a:ln w="571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0D76218F-6E53-46D0-9C9C-E59EF3F3EFB8}"/>
              </a:ext>
            </a:extLst>
          </p:cNvPr>
          <p:cNvSpPr/>
          <p:nvPr/>
        </p:nvSpPr>
        <p:spPr>
          <a:xfrm>
            <a:off x="7264400" y="3420532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A3CD920-7B00-4242-8CBC-B495B46EC0FE}"/>
              </a:ext>
            </a:extLst>
          </p:cNvPr>
          <p:cNvSpPr/>
          <p:nvPr/>
        </p:nvSpPr>
        <p:spPr>
          <a:xfrm>
            <a:off x="5466080" y="4478865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D28E3C3-CDE8-46E1-98A7-BBE437D5214F}"/>
              </a:ext>
            </a:extLst>
          </p:cNvPr>
          <p:cNvSpPr/>
          <p:nvPr/>
        </p:nvSpPr>
        <p:spPr>
          <a:xfrm>
            <a:off x="5901266" y="4224867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9EAA2C-8BAF-401B-A01B-FC4B7FE67FC8}"/>
              </a:ext>
            </a:extLst>
          </p:cNvPr>
          <p:cNvSpPr/>
          <p:nvPr/>
        </p:nvSpPr>
        <p:spPr>
          <a:xfrm>
            <a:off x="6874933" y="36322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7CCA32E-2221-4F43-8014-AFA34960EFF9}"/>
              </a:ext>
            </a:extLst>
          </p:cNvPr>
          <p:cNvSpPr/>
          <p:nvPr/>
        </p:nvSpPr>
        <p:spPr>
          <a:xfrm>
            <a:off x="7628634" y="3187697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B5EA51E-1B69-4E91-9AC1-D5FEDA9D77B8}"/>
              </a:ext>
            </a:extLst>
          </p:cNvPr>
          <p:cNvSpPr/>
          <p:nvPr/>
        </p:nvSpPr>
        <p:spPr>
          <a:xfrm>
            <a:off x="8018101" y="296998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3E34E69-0CB1-418F-9D1C-78B101D1B69C}"/>
              </a:ext>
            </a:extLst>
          </p:cNvPr>
          <p:cNvSpPr/>
          <p:nvPr/>
        </p:nvSpPr>
        <p:spPr>
          <a:xfrm>
            <a:off x="5029200" y="47498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CB2847EC-CEAF-4C59-87A9-0A2FF14AF944}"/>
              </a:ext>
            </a:extLst>
          </p:cNvPr>
          <p:cNvSpPr/>
          <p:nvPr/>
        </p:nvSpPr>
        <p:spPr>
          <a:xfrm>
            <a:off x="9169400" y="22606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351200AF-357E-4235-9DA9-D5A20ECB3E7D}"/>
              </a:ext>
            </a:extLst>
          </p:cNvPr>
          <p:cNvSpPr/>
          <p:nvPr/>
        </p:nvSpPr>
        <p:spPr>
          <a:xfrm>
            <a:off x="9558867" y="20320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D6C81DB-46C4-4992-9305-7D077FFFD8FF}"/>
              </a:ext>
            </a:extLst>
          </p:cNvPr>
          <p:cNvSpPr txBox="1"/>
          <p:nvPr/>
        </p:nvSpPr>
        <p:spPr>
          <a:xfrm>
            <a:off x="3928533" y="889000"/>
            <a:ext cx="77057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chemeClr val="bg2"/>
                </a:solidFill>
              </a:rPr>
              <a:t>Iteration 3</a:t>
            </a:r>
            <a:r>
              <a:rPr lang="en-US">
                <a:solidFill>
                  <a:schemeClr val="bg2"/>
                </a:solidFill>
              </a:rPr>
              <a:t>: Again we will start from the beginning. But this time we will be selecting different initial random point (as compared to what we chose in the 1</a:t>
            </a:r>
            <a:r>
              <a:rPr lang="en-US" baseline="30000">
                <a:solidFill>
                  <a:schemeClr val="bg2"/>
                </a:solidFill>
              </a:rPr>
              <a:t>st</a:t>
            </a:r>
            <a:r>
              <a:rPr lang="en-US">
                <a:solidFill>
                  <a:schemeClr val="bg2"/>
                </a:solidFill>
              </a:rPr>
              <a:t> iteration</a:t>
            </a:r>
          </a:p>
        </p:txBody>
      </p:sp>
    </p:spTree>
    <p:extLst>
      <p:ext uri="{BB962C8B-B14F-4D97-AF65-F5344CB8AC3E}">
        <p14:creationId xmlns:p14="http://schemas.microsoft.com/office/powerpoint/2010/main" val="8196957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59F5F8-341B-4113-83A1-CDF98089F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2"/>
            <a:ext cx="2312480" cy="5762557"/>
          </a:xfrm>
        </p:spPr>
        <p:txBody>
          <a:bodyPr anchor="ctr">
            <a:normAutofit/>
          </a:bodyPr>
          <a:lstStyle/>
          <a:p>
            <a:pPr algn="ctr"/>
            <a:r>
              <a:rPr lang="en-US" sz="2800"/>
              <a:t>K-Means Algorithm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C17DADE-200D-4EF5-8E4F-94F335B5E6DD}"/>
              </a:ext>
            </a:extLst>
          </p:cNvPr>
          <p:cNvCxnSpPr/>
          <p:nvPr/>
        </p:nvCxnSpPr>
        <p:spPr>
          <a:xfrm flipV="1">
            <a:off x="4724400" y="1735667"/>
            <a:ext cx="5757333" cy="3488266"/>
          </a:xfrm>
          <a:prstGeom prst="line">
            <a:avLst/>
          </a:prstGeom>
          <a:ln w="571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0D76218F-6E53-46D0-9C9C-E59EF3F3EFB8}"/>
              </a:ext>
            </a:extLst>
          </p:cNvPr>
          <p:cNvSpPr/>
          <p:nvPr/>
        </p:nvSpPr>
        <p:spPr>
          <a:xfrm>
            <a:off x="7264400" y="3420532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A3CD920-7B00-4242-8CBC-B495B46EC0FE}"/>
              </a:ext>
            </a:extLst>
          </p:cNvPr>
          <p:cNvSpPr/>
          <p:nvPr/>
        </p:nvSpPr>
        <p:spPr>
          <a:xfrm>
            <a:off x="5466080" y="4537209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D28E3C3-CDE8-46E1-98A7-BBE437D5214F}"/>
              </a:ext>
            </a:extLst>
          </p:cNvPr>
          <p:cNvSpPr/>
          <p:nvPr/>
        </p:nvSpPr>
        <p:spPr>
          <a:xfrm>
            <a:off x="5901266" y="4224867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9EAA2C-8BAF-401B-A01B-FC4B7FE67FC8}"/>
              </a:ext>
            </a:extLst>
          </p:cNvPr>
          <p:cNvSpPr/>
          <p:nvPr/>
        </p:nvSpPr>
        <p:spPr>
          <a:xfrm>
            <a:off x="6874933" y="36322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7CCA32E-2221-4F43-8014-AFA34960EFF9}"/>
              </a:ext>
            </a:extLst>
          </p:cNvPr>
          <p:cNvSpPr/>
          <p:nvPr/>
        </p:nvSpPr>
        <p:spPr>
          <a:xfrm>
            <a:off x="7628634" y="3187697"/>
            <a:ext cx="389467" cy="330200"/>
          </a:xfrm>
          <a:prstGeom prst="ellipse">
            <a:avLst/>
          </a:prstGeom>
          <a:solidFill>
            <a:srgbClr val="FF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B5EA51E-1B69-4E91-9AC1-D5FEDA9D77B8}"/>
              </a:ext>
            </a:extLst>
          </p:cNvPr>
          <p:cNvSpPr/>
          <p:nvPr/>
        </p:nvSpPr>
        <p:spPr>
          <a:xfrm>
            <a:off x="8018101" y="296998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3E34E69-0CB1-418F-9D1C-78B101D1B69C}"/>
              </a:ext>
            </a:extLst>
          </p:cNvPr>
          <p:cNvSpPr/>
          <p:nvPr/>
        </p:nvSpPr>
        <p:spPr>
          <a:xfrm>
            <a:off x="5076613" y="4715471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CB2847EC-CEAF-4C59-87A9-0A2FF14AF944}"/>
              </a:ext>
            </a:extLst>
          </p:cNvPr>
          <p:cNvSpPr/>
          <p:nvPr/>
        </p:nvSpPr>
        <p:spPr>
          <a:xfrm>
            <a:off x="9169400" y="2260600"/>
            <a:ext cx="389467" cy="33020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351200AF-357E-4235-9DA9-D5A20ECB3E7D}"/>
              </a:ext>
            </a:extLst>
          </p:cNvPr>
          <p:cNvSpPr/>
          <p:nvPr/>
        </p:nvSpPr>
        <p:spPr>
          <a:xfrm>
            <a:off x="9558867" y="2004713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D6C81DB-46C4-4992-9305-7D077FFFD8FF}"/>
              </a:ext>
            </a:extLst>
          </p:cNvPr>
          <p:cNvSpPr txBox="1"/>
          <p:nvPr/>
        </p:nvSpPr>
        <p:spPr>
          <a:xfrm>
            <a:off x="3928533" y="889000"/>
            <a:ext cx="77057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chemeClr val="bg2"/>
                </a:solidFill>
              </a:rPr>
              <a:t>Iteration 3</a:t>
            </a:r>
            <a:r>
              <a:rPr lang="en-US">
                <a:solidFill>
                  <a:schemeClr val="bg2"/>
                </a:solidFill>
              </a:rPr>
              <a:t>: Again we will start from the beginning. But this time we will be selecting different initial random point (as compared to what we chose in the 1</a:t>
            </a:r>
            <a:r>
              <a:rPr lang="en-US" baseline="30000">
                <a:solidFill>
                  <a:schemeClr val="bg2"/>
                </a:solidFill>
              </a:rPr>
              <a:t>st</a:t>
            </a:r>
            <a:r>
              <a:rPr lang="en-US">
                <a:solidFill>
                  <a:schemeClr val="bg2"/>
                </a:solidFill>
              </a:rPr>
              <a:t> iteration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F34BA34-19F7-468B-9DDF-08B6C3F87622}"/>
              </a:ext>
            </a:extLst>
          </p:cNvPr>
          <p:cNvSpPr txBox="1"/>
          <p:nvPr/>
        </p:nvSpPr>
        <p:spPr>
          <a:xfrm>
            <a:off x="6341534" y="5072038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>
                <a:solidFill>
                  <a:schemeClr val="bg1"/>
                </a:solidFill>
              </a:rPr>
              <a:t>Select the number of clusters K = 3</a:t>
            </a:r>
          </a:p>
          <a:p>
            <a:pPr marL="342900" indent="-342900">
              <a:buAutoNum type="arabicPeriod"/>
            </a:pPr>
            <a:r>
              <a:rPr lang="en-US">
                <a:solidFill>
                  <a:schemeClr val="bg1"/>
                </a:solidFill>
              </a:rPr>
              <a:t>Select 3 random data points</a:t>
            </a:r>
          </a:p>
          <a:p>
            <a:pPr marL="342900" indent="-342900">
              <a:buAutoNum type="arabicPeriod"/>
            </a:pPr>
            <a:r>
              <a:rPr lang="en-US">
                <a:solidFill>
                  <a:schemeClr val="bg1"/>
                </a:solidFill>
              </a:rPr>
              <a:t>Measure the distance between 1</a:t>
            </a:r>
            <a:r>
              <a:rPr lang="en-US" baseline="30000">
                <a:solidFill>
                  <a:schemeClr val="bg1"/>
                </a:solidFill>
              </a:rPr>
              <a:t>st</a:t>
            </a:r>
            <a:r>
              <a:rPr lang="en-US">
                <a:solidFill>
                  <a:schemeClr val="bg1"/>
                </a:solidFill>
              </a:rPr>
              <a:t> point and 3 selected data points</a:t>
            </a:r>
          </a:p>
        </p:txBody>
      </p:sp>
    </p:spTree>
    <p:extLst>
      <p:ext uri="{BB962C8B-B14F-4D97-AF65-F5344CB8AC3E}">
        <p14:creationId xmlns:p14="http://schemas.microsoft.com/office/powerpoint/2010/main" val="33568024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59F5F8-341B-4113-83A1-CDF98089F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2"/>
            <a:ext cx="2312480" cy="5762557"/>
          </a:xfrm>
        </p:spPr>
        <p:txBody>
          <a:bodyPr anchor="ctr">
            <a:normAutofit/>
          </a:bodyPr>
          <a:lstStyle/>
          <a:p>
            <a:pPr algn="ctr"/>
            <a:r>
              <a:rPr lang="en-US" sz="2800"/>
              <a:t>K-Means Algorithm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C17DADE-200D-4EF5-8E4F-94F335B5E6DD}"/>
              </a:ext>
            </a:extLst>
          </p:cNvPr>
          <p:cNvCxnSpPr/>
          <p:nvPr/>
        </p:nvCxnSpPr>
        <p:spPr>
          <a:xfrm flipV="1">
            <a:off x="4724400" y="1735667"/>
            <a:ext cx="5757333" cy="3488266"/>
          </a:xfrm>
          <a:prstGeom prst="line">
            <a:avLst/>
          </a:prstGeom>
          <a:ln w="571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0D76218F-6E53-46D0-9C9C-E59EF3F3EFB8}"/>
              </a:ext>
            </a:extLst>
          </p:cNvPr>
          <p:cNvSpPr/>
          <p:nvPr/>
        </p:nvSpPr>
        <p:spPr>
          <a:xfrm>
            <a:off x="7264400" y="3420532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A3CD920-7B00-4242-8CBC-B495B46EC0FE}"/>
              </a:ext>
            </a:extLst>
          </p:cNvPr>
          <p:cNvSpPr/>
          <p:nvPr/>
        </p:nvSpPr>
        <p:spPr>
          <a:xfrm>
            <a:off x="5466080" y="4537209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D28E3C3-CDE8-46E1-98A7-BBE437D5214F}"/>
              </a:ext>
            </a:extLst>
          </p:cNvPr>
          <p:cNvSpPr/>
          <p:nvPr/>
        </p:nvSpPr>
        <p:spPr>
          <a:xfrm>
            <a:off x="5901266" y="4224867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9EAA2C-8BAF-401B-A01B-FC4B7FE67FC8}"/>
              </a:ext>
            </a:extLst>
          </p:cNvPr>
          <p:cNvSpPr/>
          <p:nvPr/>
        </p:nvSpPr>
        <p:spPr>
          <a:xfrm>
            <a:off x="6874933" y="36322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7CCA32E-2221-4F43-8014-AFA34960EFF9}"/>
              </a:ext>
            </a:extLst>
          </p:cNvPr>
          <p:cNvSpPr/>
          <p:nvPr/>
        </p:nvSpPr>
        <p:spPr>
          <a:xfrm>
            <a:off x="7628634" y="3187697"/>
            <a:ext cx="389467" cy="330200"/>
          </a:xfrm>
          <a:prstGeom prst="ellipse">
            <a:avLst/>
          </a:prstGeom>
          <a:solidFill>
            <a:srgbClr val="FF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B5EA51E-1B69-4E91-9AC1-D5FEDA9D77B8}"/>
              </a:ext>
            </a:extLst>
          </p:cNvPr>
          <p:cNvSpPr/>
          <p:nvPr/>
        </p:nvSpPr>
        <p:spPr>
          <a:xfrm>
            <a:off x="8018101" y="296998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3E34E69-0CB1-418F-9D1C-78B101D1B69C}"/>
              </a:ext>
            </a:extLst>
          </p:cNvPr>
          <p:cNvSpPr/>
          <p:nvPr/>
        </p:nvSpPr>
        <p:spPr>
          <a:xfrm>
            <a:off x="5076613" y="4715471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CB2847EC-CEAF-4C59-87A9-0A2FF14AF944}"/>
              </a:ext>
            </a:extLst>
          </p:cNvPr>
          <p:cNvSpPr/>
          <p:nvPr/>
        </p:nvSpPr>
        <p:spPr>
          <a:xfrm>
            <a:off x="9169400" y="2260600"/>
            <a:ext cx="389467" cy="33020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351200AF-357E-4235-9DA9-D5A20ECB3E7D}"/>
              </a:ext>
            </a:extLst>
          </p:cNvPr>
          <p:cNvSpPr/>
          <p:nvPr/>
        </p:nvSpPr>
        <p:spPr>
          <a:xfrm>
            <a:off x="9558867" y="2004713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BED1F12-7D4E-4AB0-88C0-C4C1C93D7519}"/>
              </a:ext>
            </a:extLst>
          </p:cNvPr>
          <p:cNvCxnSpPr/>
          <p:nvPr/>
        </p:nvCxnSpPr>
        <p:spPr>
          <a:xfrm>
            <a:off x="5271346" y="4537209"/>
            <a:ext cx="389467" cy="568191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76978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59F5F8-341B-4113-83A1-CDF98089F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2"/>
            <a:ext cx="2312480" cy="5762557"/>
          </a:xfrm>
        </p:spPr>
        <p:txBody>
          <a:bodyPr anchor="ctr">
            <a:normAutofit/>
          </a:bodyPr>
          <a:lstStyle/>
          <a:p>
            <a:pPr algn="ctr"/>
            <a:r>
              <a:rPr lang="en-US" sz="2800"/>
              <a:t>K-Means Algorithm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C17DADE-200D-4EF5-8E4F-94F335B5E6DD}"/>
              </a:ext>
            </a:extLst>
          </p:cNvPr>
          <p:cNvCxnSpPr/>
          <p:nvPr/>
        </p:nvCxnSpPr>
        <p:spPr>
          <a:xfrm flipV="1">
            <a:off x="4724400" y="1735667"/>
            <a:ext cx="5757333" cy="3488266"/>
          </a:xfrm>
          <a:prstGeom prst="line">
            <a:avLst/>
          </a:prstGeom>
          <a:ln w="571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0D76218F-6E53-46D0-9C9C-E59EF3F3EFB8}"/>
              </a:ext>
            </a:extLst>
          </p:cNvPr>
          <p:cNvSpPr/>
          <p:nvPr/>
        </p:nvSpPr>
        <p:spPr>
          <a:xfrm>
            <a:off x="7264400" y="3420532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A3CD920-7B00-4242-8CBC-B495B46EC0FE}"/>
              </a:ext>
            </a:extLst>
          </p:cNvPr>
          <p:cNvSpPr/>
          <p:nvPr/>
        </p:nvSpPr>
        <p:spPr>
          <a:xfrm>
            <a:off x="5466080" y="4537209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D28E3C3-CDE8-46E1-98A7-BBE437D5214F}"/>
              </a:ext>
            </a:extLst>
          </p:cNvPr>
          <p:cNvSpPr/>
          <p:nvPr/>
        </p:nvSpPr>
        <p:spPr>
          <a:xfrm>
            <a:off x="5901266" y="4224867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9EAA2C-8BAF-401B-A01B-FC4B7FE67FC8}"/>
              </a:ext>
            </a:extLst>
          </p:cNvPr>
          <p:cNvSpPr/>
          <p:nvPr/>
        </p:nvSpPr>
        <p:spPr>
          <a:xfrm>
            <a:off x="6874933" y="36322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7CCA32E-2221-4F43-8014-AFA34960EFF9}"/>
              </a:ext>
            </a:extLst>
          </p:cNvPr>
          <p:cNvSpPr/>
          <p:nvPr/>
        </p:nvSpPr>
        <p:spPr>
          <a:xfrm>
            <a:off x="7628634" y="3187697"/>
            <a:ext cx="389467" cy="330200"/>
          </a:xfrm>
          <a:prstGeom prst="ellipse">
            <a:avLst/>
          </a:prstGeom>
          <a:solidFill>
            <a:srgbClr val="FF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B5EA51E-1B69-4E91-9AC1-D5FEDA9D77B8}"/>
              </a:ext>
            </a:extLst>
          </p:cNvPr>
          <p:cNvSpPr/>
          <p:nvPr/>
        </p:nvSpPr>
        <p:spPr>
          <a:xfrm>
            <a:off x="8018101" y="296998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3E34E69-0CB1-418F-9D1C-78B101D1B69C}"/>
              </a:ext>
            </a:extLst>
          </p:cNvPr>
          <p:cNvSpPr/>
          <p:nvPr/>
        </p:nvSpPr>
        <p:spPr>
          <a:xfrm>
            <a:off x="5076613" y="4715471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CB2847EC-CEAF-4C59-87A9-0A2FF14AF944}"/>
              </a:ext>
            </a:extLst>
          </p:cNvPr>
          <p:cNvSpPr/>
          <p:nvPr/>
        </p:nvSpPr>
        <p:spPr>
          <a:xfrm>
            <a:off x="9169400" y="2260600"/>
            <a:ext cx="389467" cy="33020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351200AF-357E-4235-9DA9-D5A20ECB3E7D}"/>
              </a:ext>
            </a:extLst>
          </p:cNvPr>
          <p:cNvSpPr/>
          <p:nvPr/>
        </p:nvSpPr>
        <p:spPr>
          <a:xfrm>
            <a:off x="9558867" y="2004713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BED1F12-7D4E-4AB0-88C0-C4C1C93D7519}"/>
              </a:ext>
            </a:extLst>
          </p:cNvPr>
          <p:cNvCxnSpPr/>
          <p:nvPr/>
        </p:nvCxnSpPr>
        <p:spPr>
          <a:xfrm>
            <a:off x="5466079" y="4418676"/>
            <a:ext cx="389467" cy="568191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71F3C51-4C71-4B5C-A715-0EEFC2721D1A}"/>
              </a:ext>
            </a:extLst>
          </p:cNvPr>
          <p:cNvCxnSpPr>
            <a:cxnSpLocks/>
          </p:cNvCxnSpPr>
          <p:nvPr/>
        </p:nvCxnSpPr>
        <p:spPr>
          <a:xfrm>
            <a:off x="7615826" y="3074751"/>
            <a:ext cx="389467" cy="568191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38649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59F5F8-341B-4113-83A1-CDF98089F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2"/>
            <a:ext cx="2312480" cy="5762557"/>
          </a:xfrm>
        </p:spPr>
        <p:txBody>
          <a:bodyPr anchor="ctr">
            <a:normAutofit/>
          </a:bodyPr>
          <a:lstStyle/>
          <a:p>
            <a:pPr algn="ctr"/>
            <a:r>
              <a:rPr lang="en-US" sz="2800"/>
              <a:t>K-Means Algorithm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C17DADE-200D-4EF5-8E4F-94F335B5E6DD}"/>
              </a:ext>
            </a:extLst>
          </p:cNvPr>
          <p:cNvCxnSpPr/>
          <p:nvPr/>
        </p:nvCxnSpPr>
        <p:spPr>
          <a:xfrm flipV="1">
            <a:off x="4724400" y="1735667"/>
            <a:ext cx="5757333" cy="3488266"/>
          </a:xfrm>
          <a:prstGeom prst="line">
            <a:avLst/>
          </a:prstGeom>
          <a:ln w="571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0D76218F-6E53-46D0-9C9C-E59EF3F3EFB8}"/>
              </a:ext>
            </a:extLst>
          </p:cNvPr>
          <p:cNvSpPr/>
          <p:nvPr/>
        </p:nvSpPr>
        <p:spPr>
          <a:xfrm>
            <a:off x="7264400" y="3420532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A3CD920-7B00-4242-8CBC-B495B46EC0FE}"/>
              </a:ext>
            </a:extLst>
          </p:cNvPr>
          <p:cNvSpPr/>
          <p:nvPr/>
        </p:nvSpPr>
        <p:spPr>
          <a:xfrm>
            <a:off x="5466080" y="4537209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D28E3C3-CDE8-46E1-98A7-BBE437D5214F}"/>
              </a:ext>
            </a:extLst>
          </p:cNvPr>
          <p:cNvSpPr/>
          <p:nvPr/>
        </p:nvSpPr>
        <p:spPr>
          <a:xfrm>
            <a:off x="5901266" y="4224867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9EAA2C-8BAF-401B-A01B-FC4B7FE67FC8}"/>
              </a:ext>
            </a:extLst>
          </p:cNvPr>
          <p:cNvSpPr/>
          <p:nvPr/>
        </p:nvSpPr>
        <p:spPr>
          <a:xfrm>
            <a:off x="6874933" y="363220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7CCA32E-2221-4F43-8014-AFA34960EFF9}"/>
              </a:ext>
            </a:extLst>
          </p:cNvPr>
          <p:cNvSpPr/>
          <p:nvPr/>
        </p:nvSpPr>
        <p:spPr>
          <a:xfrm>
            <a:off x="7628634" y="3187697"/>
            <a:ext cx="389467" cy="330200"/>
          </a:xfrm>
          <a:prstGeom prst="ellipse">
            <a:avLst/>
          </a:prstGeom>
          <a:solidFill>
            <a:srgbClr val="FF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B5EA51E-1B69-4E91-9AC1-D5FEDA9D77B8}"/>
              </a:ext>
            </a:extLst>
          </p:cNvPr>
          <p:cNvSpPr/>
          <p:nvPr/>
        </p:nvSpPr>
        <p:spPr>
          <a:xfrm>
            <a:off x="8018101" y="296998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3E34E69-0CB1-418F-9D1C-78B101D1B69C}"/>
              </a:ext>
            </a:extLst>
          </p:cNvPr>
          <p:cNvSpPr/>
          <p:nvPr/>
        </p:nvSpPr>
        <p:spPr>
          <a:xfrm>
            <a:off x="5076613" y="4715471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CB2847EC-CEAF-4C59-87A9-0A2FF14AF944}"/>
              </a:ext>
            </a:extLst>
          </p:cNvPr>
          <p:cNvSpPr/>
          <p:nvPr/>
        </p:nvSpPr>
        <p:spPr>
          <a:xfrm>
            <a:off x="9169400" y="2260600"/>
            <a:ext cx="389467" cy="33020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351200AF-357E-4235-9DA9-D5A20ECB3E7D}"/>
              </a:ext>
            </a:extLst>
          </p:cNvPr>
          <p:cNvSpPr/>
          <p:nvPr/>
        </p:nvSpPr>
        <p:spPr>
          <a:xfrm>
            <a:off x="9558867" y="2004713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BED1F12-7D4E-4AB0-88C0-C4C1C93D7519}"/>
              </a:ext>
            </a:extLst>
          </p:cNvPr>
          <p:cNvCxnSpPr/>
          <p:nvPr/>
        </p:nvCxnSpPr>
        <p:spPr>
          <a:xfrm>
            <a:off x="5466079" y="4418676"/>
            <a:ext cx="389467" cy="568191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71F3C51-4C71-4B5C-A715-0EEFC2721D1A}"/>
              </a:ext>
            </a:extLst>
          </p:cNvPr>
          <p:cNvCxnSpPr>
            <a:cxnSpLocks/>
          </p:cNvCxnSpPr>
          <p:nvPr/>
        </p:nvCxnSpPr>
        <p:spPr>
          <a:xfrm>
            <a:off x="7615826" y="3074751"/>
            <a:ext cx="389467" cy="568191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16991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59F5F8-341B-4113-83A1-CDF98089F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2"/>
            <a:ext cx="2312480" cy="5762557"/>
          </a:xfrm>
        </p:spPr>
        <p:txBody>
          <a:bodyPr anchor="ctr">
            <a:normAutofit/>
          </a:bodyPr>
          <a:lstStyle/>
          <a:p>
            <a:pPr algn="ctr"/>
            <a:r>
              <a:rPr lang="en-US" sz="2800"/>
              <a:t>K-Means Algorithm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C17DADE-200D-4EF5-8E4F-94F335B5E6DD}"/>
              </a:ext>
            </a:extLst>
          </p:cNvPr>
          <p:cNvCxnSpPr/>
          <p:nvPr/>
        </p:nvCxnSpPr>
        <p:spPr>
          <a:xfrm flipV="1">
            <a:off x="4724400" y="1735667"/>
            <a:ext cx="5757333" cy="3488266"/>
          </a:xfrm>
          <a:prstGeom prst="line">
            <a:avLst/>
          </a:prstGeom>
          <a:ln w="571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0D76218F-6E53-46D0-9C9C-E59EF3F3EFB8}"/>
              </a:ext>
            </a:extLst>
          </p:cNvPr>
          <p:cNvSpPr/>
          <p:nvPr/>
        </p:nvSpPr>
        <p:spPr>
          <a:xfrm>
            <a:off x="7264400" y="3420532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A3CD920-7B00-4242-8CBC-B495B46EC0FE}"/>
              </a:ext>
            </a:extLst>
          </p:cNvPr>
          <p:cNvSpPr/>
          <p:nvPr/>
        </p:nvSpPr>
        <p:spPr>
          <a:xfrm>
            <a:off x="5466080" y="4537209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D28E3C3-CDE8-46E1-98A7-BBE437D5214F}"/>
              </a:ext>
            </a:extLst>
          </p:cNvPr>
          <p:cNvSpPr/>
          <p:nvPr/>
        </p:nvSpPr>
        <p:spPr>
          <a:xfrm>
            <a:off x="5901266" y="4224867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9EAA2C-8BAF-401B-A01B-FC4B7FE67FC8}"/>
              </a:ext>
            </a:extLst>
          </p:cNvPr>
          <p:cNvSpPr/>
          <p:nvPr/>
        </p:nvSpPr>
        <p:spPr>
          <a:xfrm>
            <a:off x="6874933" y="3632200"/>
            <a:ext cx="389467" cy="330200"/>
          </a:xfrm>
          <a:prstGeom prst="ellipse">
            <a:avLst/>
          </a:prstGeom>
          <a:solidFill>
            <a:srgbClr val="FF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7CCA32E-2221-4F43-8014-AFA34960EFF9}"/>
              </a:ext>
            </a:extLst>
          </p:cNvPr>
          <p:cNvSpPr/>
          <p:nvPr/>
        </p:nvSpPr>
        <p:spPr>
          <a:xfrm>
            <a:off x="7628634" y="3187697"/>
            <a:ext cx="389467" cy="330200"/>
          </a:xfrm>
          <a:prstGeom prst="ellipse">
            <a:avLst/>
          </a:prstGeom>
          <a:solidFill>
            <a:srgbClr val="FF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B5EA51E-1B69-4E91-9AC1-D5FEDA9D77B8}"/>
              </a:ext>
            </a:extLst>
          </p:cNvPr>
          <p:cNvSpPr/>
          <p:nvPr/>
        </p:nvSpPr>
        <p:spPr>
          <a:xfrm>
            <a:off x="8018101" y="296998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3E34E69-0CB1-418F-9D1C-78B101D1B69C}"/>
              </a:ext>
            </a:extLst>
          </p:cNvPr>
          <p:cNvSpPr/>
          <p:nvPr/>
        </p:nvSpPr>
        <p:spPr>
          <a:xfrm>
            <a:off x="5076613" y="4715471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CB2847EC-CEAF-4C59-87A9-0A2FF14AF944}"/>
              </a:ext>
            </a:extLst>
          </p:cNvPr>
          <p:cNvSpPr/>
          <p:nvPr/>
        </p:nvSpPr>
        <p:spPr>
          <a:xfrm>
            <a:off x="9169400" y="2260600"/>
            <a:ext cx="389467" cy="33020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351200AF-357E-4235-9DA9-D5A20ECB3E7D}"/>
              </a:ext>
            </a:extLst>
          </p:cNvPr>
          <p:cNvSpPr/>
          <p:nvPr/>
        </p:nvSpPr>
        <p:spPr>
          <a:xfrm>
            <a:off x="9558867" y="2004713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BED1F12-7D4E-4AB0-88C0-C4C1C93D7519}"/>
              </a:ext>
            </a:extLst>
          </p:cNvPr>
          <p:cNvCxnSpPr/>
          <p:nvPr/>
        </p:nvCxnSpPr>
        <p:spPr>
          <a:xfrm>
            <a:off x="5466079" y="4418676"/>
            <a:ext cx="389467" cy="568191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71F3C51-4C71-4B5C-A715-0EEFC2721D1A}"/>
              </a:ext>
            </a:extLst>
          </p:cNvPr>
          <p:cNvCxnSpPr>
            <a:cxnSpLocks/>
          </p:cNvCxnSpPr>
          <p:nvPr/>
        </p:nvCxnSpPr>
        <p:spPr>
          <a:xfrm>
            <a:off x="7246050" y="3301536"/>
            <a:ext cx="389467" cy="568191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13707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59F5F8-341B-4113-83A1-CDF98089F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2"/>
            <a:ext cx="2312480" cy="5762557"/>
          </a:xfrm>
        </p:spPr>
        <p:txBody>
          <a:bodyPr anchor="ctr">
            <a:normAutofit/>
          </a:bodyPr>
          <a:lstStyle/>
          <a:p>
            <a:pPr algn="ctr"/>
            <a:r>
              <a:rPr lang="en-US" sz="2800"/>
              <a:t>K-Means Algorithm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C17DADE-200D-4EF5-8E4F-94F335B5E6DD}"/>
              </a:ext>
            </a:extLst>
          </p:cNvPr>
          <p:cNvCxnSpPr/>
          <p:nvPr/>
        </p:nvCxnSpPr>
        <p:spPr>
          <a:xfrm flipV="1">
            <a:off x="4724400" y="1735667"/>
            <a:ext cx="5757333" cy="3488266"/>
          </a:xfrm>
          <a:prstGeom prst="line">
            <a:avLst/>
          </a:prstGeom>
          <a:ln w="571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0D76218F-6E53-46D0-9C9C-E59EF3F3EFB8}"/>
              </a:ext>
            </a:extLst>
          </p:cNvPr>
          <p:cNvSpPr/>
          <p:nvPr/>
        </p:nvSpPr>
        <p:spPr>
          <a:xfrm>
            <a:off x="7264400" y="3420532"/>
            <a:ext cx="389467" cy="330200"/>
          </a:xfrm>
          <a:prstGeom prst="ellipse">
            <a:avLst/>
          </a:prstGeom>
          <a:solidFill>
            <a:srgbClr val="FF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A3CD920-7B00-4242-8CBC-B495B46EC0FE}"/>
              </a:ext>
            </a:extLst>
          </p:cNvPr>
          <p:cNvSpPr/>
          <p:nvPr/>
        </p:nvSpPr>
        <p:spPr>
          <a:xfrm>
            <a:off x="5466080" y="4537209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D28E3C3-CDE8-46E1-98A7-BBE437D5214F}"/>
              </a:ext>
            </a:extLst>
          </p:cNvPr>
          <p:cNvSpPr/>
          <p:nvPr/>
        </p:nvSpPr>
        <p:spPr>
          <a:xfrm>
            <a:off x="5901266" y="4224867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9EAA2C-8BAF-401B-A01B-FC4B7FE67FC8}"/>
              </a:ext>
            </a:extLst>
          </p:cNvPr>
          <p:cNvSpPr/>
          <p:nvPr/>
        </p:nvSpPr>
        <p:spPr>
          <a:xfrm>
            <a:off x="6874933" y="3632200"/>
            <a:ext cx="389467" cy="330200"/>
          </a:xfrm>
          <a:prstGeom prst="ellipse">
            <a:avLst/>
          </a:prstGeom>
          <a:solidFill>
            <a:srgbClr val="FF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7CCA32E-2221-4F43-8014-AFA34960EFF9}"/>
              </a:ext>
            </a:extLst>
          </p:cNvPr>
          <p:cNvSpPr/>
          <p:nvPr/>
        </p:nvSpPr>
        <p:spPr>
          <a:xfrm>
            <a:off x="7628634" y="3187697"/>
            <a:ext cx="389467" cy="330200"/>
          </a:xfrm>
          <a:prstGeom prst="ellipse">
            <a:avLst/>
          </a:prstGeom>
          <a:solidFill>
            <a:srgbClr val="FF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B5EA51E-1B69-4E91-9AC1-D5FEDA9D77B8}"/>
              </a:ext>
            </a:extLst>
          </p:cNvPr>
          <p:cNvSpPr/>
          <p:nvPr/>
        </p:nvSpPr>
        <p:spPr>
          <a:xfrm>
            <a:off x="8018101" y="2969980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3E34E69-0CB1-418F-9D1C-78B101D1B69C}"/>
              </a:ext>
            </a:extLst>
          </p:cNvPr>
          <p:cNvSpPr/>
          <p:nvPr/>
        </p:nvSpPr>
        <p:spPr>
          <a:xfrm>
            <a:off x="5076613" y="4715471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CB2847EC-CEAF-4C59-87A9-0A2FF14AF944}"/>
              </a:ext>
            </a:extLst>
          </p:cNvPr>
          <p:cNvSpPr/>
          <p:nvPr/>
        </p:nvSpPr>
        <p:spPr>
          <a:xfrm>
            <a:off x="9169400" y="2260600"/>
            <a:ext cx="389467" cy="33020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351200AF-357E-4235-9DA9-D5A20ECB3E7D}"/>
              </a:ext>
            </a:extLst>
          </p:cNvPr>
          <p:cNvSpPr/>
          <p:nvPr/>
        </p:nvSpPr>
        <p:spPr>
          <a:xfrm>
            <a:off x="9558867" y="2004713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BED1F12-7D4E-4AB0-88C0-C4C1C93D7519}"/>
              </a:ext>
            </a:extLst>
          </p:cNvPr>
          <p:cNvCxnSpPr/>
          <p:nvPr/>
        </p:nvCxnSpPr>
        <p:spPr>
          <a:xfrm>
            <a:off x="5466079" y="4418676"/>
            <a:ext cx="389467" cy="568191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71F3C51-4C71-4B5C-A715-0EEFC2721D1A}"/>
              </a:ext>
            </a:extLst>
          </p:cNvPr>
          <p:cNvCxnSpPr>
            <a:cxnSpLocks/>
          </p:cNvCxnSpPr>
          <p:nvPr/>
        </p:nvCxnSpPr>
        <p:spPr>
          <a:xfrm>
            <a:off x="7239167" y="3300180"/>
            <a:ext cx="389467" cy="568191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64640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59F5F8-341B-4113-83A1-CDF98089F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2"/>
            <a:ext cx="2312480" cy="5762557"/>
          </a:xfrm>
        </p:spPr>
        <p:txBody>
          <a:bodyPr anchor="ctr">
            <a:normAutofit/>
          </a:bodyPr>
          <a:lstStyle/>
          <a:p>
            <a:pPr algn="ctr"/>
            <a:r>
              <a:rPr lang="en-US" sz="2800"/>
              <a:t>K-Means Algorithm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C17DADE-200D-4EF5-8E4F-94F335B5E6DD}"/>
              </a:ext>
            </a:extLst>
          </p:cNvPr>
          <p:cNvCxnSpPr/>
          <p:nvPr/>
        </p:nvCxnSpPr>
        <p:spPr>
          <a:xfrm flipV="1">
            <a:off x="4724400" y="1735667"/>
            <a:ext cx="5757333" cy="3488266"/>
          </a:xfrm>
          <a:prstGeom prst="line">
            <a:avLst/>
          </a:prstGeom>
          <a:ln w="571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0D76218F-6E53-46D0-9C9C-E59EF3F3EFB8}"/>
              </a:ext>
            </a:extLst>
          </p:cNvPr>
          <p:cNvSpPr/>
          <p:nvPr/>
        </p:nvSpPr>
        <p:spPr>
          <a:xfrm>
            <a:off x="7264400" y="3420532"/>
            <a:ext cx="389467" cy="330200"/>
          </a:xfrm>
          <a:prstGeom prst="ellipse">
            <a:avLst/>
          </a:prstGeom>
          <a:solidFill>
            <a:srgbClr val="FF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A3CD920-7B00-4242-8CBC-B495B46EC0FE}"/>
              </a:ext>
            </a:extLst>
          </p:cNvPr>
          <p:cNvSpPr/>
          <p:nvPr/>
        </p:nvSpPr>
        <p:spPr>
          <a:xfrm>
            <a:off x="5466080" y="4537209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D28E3C3-CDE8-46E1-98A7-BBE437D5214F}"/>
              </a:ext>
            </a:extLst>
          </p:cNvPr>
          <p:cNvSpPr/>
          <p:nvPr/>
        </p:nvSpPr>
        <p:spPr>
          <a:xfrm>
            <a:off x="5901266" y="4224867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9EAA2C-8BAF-401B-A01B-FC4B7FE67FC8}"/>
              </a:ext>
            </a:extLst>
          </p:cNvPr>
          <p:cNvSpPr/>
          <p:nvPr/>
        </p:nvSpPr>
        <p:spPr>
          <a:xfrm>
            <a:off x="6874933" y="3632200"/>
            <a:ext cx="389467" cy="330200"/>
          </a:xfrm>
          <a:prstGeom prst="ellipse">
            <a:avLst/>
          </a:prstGeom>
          <a:solidFill>
            <a:srgbClr val="FF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7CCA32E-2221-4F43-8014-AFA34960EFF9}"/>
              </a:ext>
            </a:extLst>
          </p:cNvPr>
          <p:cNvSpPr/>
          <p:nvPr/>
        </p:nvSpPr>
        <p:spPr>
          <a:xfrm>
            <a:off x="7628634" y="3187697"/>
            <a:ext cx="389467" cy="330200"/>
          </a:xfrm>
          <a:prstGeom prst="ellipse">
            <a:avLst/>
          </a:prstGeom>
          <a:solidFill>
            <a:srgbClr val="FF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B5EA51E-1B69-4E91-9AC1-D5FEDA9D77B8}"/>
              </a:ext>
            </a:extLst>
          </p:cNvPr>
          <p:cNvSpPr/>
          <p:nvPr/>
        </p:nvSpPr>
        <p:spPr>
          <a:xfrm>
            <a:off x="8018101" y="2969980"/>
            <a:ext cx="389467" cy="330200"/>
          </a:xfrm>
          <a:prstGeom prst="ellipse">
            <a:avLst/>
          </a:prstGeom>
          <a:solidFill>
            <a:srgbClr val="FF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3E34E69-0CB1-418F-9D1C-78B101D1B69C}"/>
              </a:ext>
            </a:extLst>
          </p:cNvPr>
          <p:cNvSpPr/>
          <p:nvPr/>
        </p:nvSpPr>
        <p:spPr>
          <a:xfrm>
            <a:off x="5076613" y="4715471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CB2847EC-CEAF-4C59-87A9-0A2FF14AF944}"/>
              </a:ext>
            </a:extLst>
          </p:cNvPr>
          <p:cNvSpPr/>
          <p:nvPr/>
        </p:nvSpPr>
        <p:spPr>
          <a:xfrm>
            <a:off x="9169400" y="2260600"/>
            <a:ext cx="389467" cy="33020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351200AF-357E-4235-9DA9-D5A20ECB3E7D}"/>
              </a:ext>
            </a:extLst>
          </p:cNvPr>
          <p:cNvSpPr/>
          <p:nvPr/>
        </p:nvSpPr>
        <p:spPr>
          <a:xfrm>
            <a:off x="9558867" y="2004713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BED1F12-7D4E-4AB0-88C0-C4C1C93D7519}"/>
              </a:ext>
            </a:extLst>
          </p:cNvPr>
          <p:cNvCxnSpPr/>
          <p:nvPr/>
        </p:nvCxnSpPr>
        <p:spPr>
          <a:xfrm>
            <a:off x="5466079" y="4418676"/>
            <a:ext cx="389467" cy="568191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71F3C51-4C71-4B5C-A715-0EEFC2721D1A}"/>
              </a:ext>
            </a:extLst>
          </p:cNvPr>
          <p:cNvCxnSpPr>
            <a:cxnSpLocks/>
          </p:cNvCxnSpPr>
          <p:nvPr/>
        </p:nvCxnSpPr>
        <p:spPr>
          <a:xfrm>
            <a:off x="7459133" y="3195704"/>
            <a:ext cx="389467" cy="568191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49226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59F5F8-341B-4113-83A1-CDF98089F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2"/>
            <a:ext cx="2312480" cy="5762557"/>
          </a:xfrm>
        </p:spPr>
        <p:txBody>
          <a:bodyPr anchor="ctr">
            <a:normAutofit/>
          </a:bodyPr>
          <a:lstStyle/>
          <a:p>
            <a:pPr algn="ctr"/>
            <a:r>
              <a:rPr lang="en-US" sz="2800"/>
              <a:t>K-Means Algorithm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C17DADE-200D-4EF5-8E4F-94F335B5E6DD}"/>
              </a:ext>
            </a:extLst>
          </p:cNvPr>
          <p:cNvCxnSpPr/>
          <p:nvPr/>
        </p:nvCxnSpPr>
        <p:spPr>
          <a:xfrm flipV="1">
            <a:off x="4724400" y="1735667"/>
            <a:ext cx="5757333" cy="3488266"/>
          </a:xfrm>
          <a:prstGeom prst="line">
            <a:avLst/>
          </a:prstGeom>
          <a:ln w="571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0D76218F-6E53-46D0-9C9C-E59EF3F3EFB8}"/>
              </a:ext>
            </a:extLst>
          </p:cNvPr>
          <p:cNvSpPr/>
          <p:nvPr/>
        </p:nvSpPr>
        <p:spPr>
          <a:xfrm>
            <a:off x="7264400" y="3420532"/>
            <a:ext cx="389467" cy="330200"/>
          </a:xfrm>
          <a:prstGeom prst="ellipse">
            <a:avLst/>
          </a:prstGeom>
          <a:solidFill>
            <a:srgbClr val="FF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A3CD920-7B00-4242-8CBC-B495B46EC0FE}"/>
              </a:ext>
            </a:extLst>
          </p:cNvPr>
          <p:cNvSpPr/>
          <p:nvPr/>
        </p:nvSpPr>
        <p:spPr>
          <a:xfrm>
            <a:off x="5466080" y="4537209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D28E3C3-CDE8-46E1-98A7-BBE437D5214F}"/>
              </a:ext>
            </a:extLst>
          </p:cNvPr>
          <p:cNvSpPr/>
          <p:nvPr/>
        </p:nvSpPr>
        <p:spPr>
          <a:xfrm>
            <a:off x="5901266" y="4224867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9EAA2C-8BAF-401B-A01B-FC4B7FE67FC8}"/>
              </a:ext>
            </a:extLst>
          </p:cNvPr>
          <p:cNvSpPr/>
          <p:nvPr/>
        </p:nvSpPr>
        <p:spPr>
          <a:xfrm>
            <a:off x="6874933" y="3632200"/>
            <a:ext cx="389467" cy="330200"/>
          </a:xfrm>
          <a:prstGeom prst="ellipse">
            <a:avLst/>
          </a:prstGeom>
          <a:solidFill>
            <a:srgbClr val="FF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7CCA32E-2221-4F43-8014-AFA34960EFF9}"/>
              </a:ext>
            </a:extLst>
          </p:cNvPr>
          <p:cNvSpPr/>
          <p:nvPr/>
        </p:nvSpPr>
        <p:spPr>
          <a:xfrm>
            <a:off x="7628634" y="3187697"/>
            <a:ext cx="389467" cy="330200"/>
          </a:xfrm>
          <a:prstGeom prst="ellipse">
            <a:avLst/>
          </a:prstGeom>
          <a:solidFill>
            <a:srgbClr val="FF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B5EA51E-1B69-4E91-9AC1-D5FEDA9D77B8}"/>
              </a:ext>
            </a:extLst>
          </p:cNvPr>
          <p:cNvSpPr/>
          <p:nvPr/>
        </p:nvSpPr>
        <p:spPr>
          <a:xfrm>
            <a:off x="8018101" y="2969980"/>
            <a:ext cx="389467" cy="330200"/>
          </a:xfrm>
          <a:prstGeom prst="ellipse">
            <a:avLst/>
          </a:prstGeom>
          <a:solidFill>
            <a:srgbClr val="FF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3E34E69-0CB1-418F-9D1C-78B101D1B69C}"/>
              </a:ext>
            </a:extLst>
          </p:cNvPr>
          <p:cNvSpPr/>
          <p:nvPr/>
        </p:nvSpPr>
        <p:spPr>
          <a:xfrm>
            <a:off x="5076613" y="4715471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CB2847EC-CEAF-4C59-87A9-0A2FF14AF944}"/>
              </a:ext>
            </a:extLst>
          </p:cNvPr>
          <p:cNvSpPr/>
          <p:nvPr/>
        </p:nvSpPr>
        <p:spPr>
          <a:xfrm>
            <a:off x="9169400" y="2260600"/>
            <a:ext cx="389467" cy="33020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351200AF-357E-4235-9DA9-D5A20ECB3E7D}"/>
              </a:ext>
            </a:extLst>
          </p:cNvPr>
          <p:cNvSpPr/>
          <p:nvPr/>
        </p:nvSpPr>
        <p:spPr>
          <a:xfrm>
            <a:off x="9558867" y="2004713"/>
            <a:ext cx="389467" cy="330200"/>
          </a:xfrm>
          <a:prstGeom prst="ellipse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BED1F12-7D4E-4AB0-88C0-C4C1C93D7519}"/>
              </a:ext>
            </a:extLst>
          </p:cNvPr>
          <p:cNvCxnSpPr/>
          <p:nvPr/>
        </p:nvCxnSpPr>
        <p:spPr>
          <a:xfrm>
            <a:off x="5466079" y="4418676"/>
            <a:ext cx="389467" cy="568191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71F3C51-4C71-4B5C-A715-0EEFC2721D1A}"/>
              </a:ext>
            </a:extLst>
          </p:cNvPr>
          <p:cNvCxnSpPr>
            <a:cxnSpLocks/>
          </p:cNvCxnSpPr>
          <p:nvPr/>
        </p:nvCxnSpPr>
        <p:spPr>
          <a:xfrm>
            <a:off x="7459133" y="3195704"/>
            <a:ext cx="389467" cy="568191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DEA518C-FCCC-46DA-BFBE-500DE6476619}"/>
              </a:ext>
            </a:extLst>
          </p:cNvPr>
          <p:cNvCxnSpPr>
            <a:cxnSpLocks/>
          </p:cNvCxnSpPr>
          <p:nvPr/>
        </p:nvCxnSpPr>
        <p:spPr>
          <a:xfrm>
            <a:off x="9169400" y="2179775"/>
            <a:ext cx="389467" cy="568191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93776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4" name="Rectangle 198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245" name="Rectangle 200">
            <a:extLst>
              <a:ext uri="{FF2B5EF4-FFF2-40B4-BE49-F238E27FC236}">
                <a16:creationId xmlns:a16="http://schemas.microsoft.com/office/drawing/2014/main" id="{1CFC67D0-131C-4064-873F-59771B446F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0246" name="Rectangle 202">
            <a:extLst>
              <a:ext uri="{FF2B5EF4-FFF2-40B4-BE49-F238E27FC236}">
                <a16:creationId xmlns:a16="http://schemas.microsoft.com/office/drawing/2014/main" id="{8CCB1314-41E8-414B-9954-6D611623D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0247" name="Rectangle 204">
            <a:extLst>
              <a:ext uri="{FF2B5EF4-FFF2-40B4-BE49-F238E27FC236}">
                <a16:creationId xmlns:a16="http://schemas.microsoft.com/office/drawing/2014/main" id="{9C53941D-7A4E-4CA7-840E-D52BA6D74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248" name="Group 206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62A952ED-3677-40E9-BC2B-C6900A2DC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AE9658C0-3DAF-459A-AABB-BFBE8DAD54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3C654A35-C1F2-4731-A8E1-85529EC193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249" name="Rectangle 211">
            <a:extLst>
              <a:ext uri="{FF2B5EF4-FFF2-40B4-BE49-F238E27FC236}">
                <a16:creationId xmlns:a16="http://schemas.microsoft.com/office/drawing/2014/main" id="{AB2868F7-FE10-4289-A5BD-90763C7A2F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933" y="0"/>
            <a:ext cx="12193866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50" name="Rectangle 213">
            <a:extLst>
              <a:ext uri="{FF2B5EF4-FFF2-40B4-BE49-F238E27FC236}">
                <a16:creationId xmlns:a16="http://schemas.microsoft.com/office/drawing/2014/main" id="{BD94142C-10EE-487C-A327-404FDF358F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349" y="648230"/>
            <a:ext cx="10905302" cy="199706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0251" name="Rectangle 215">
            <a:extLst>
              <a:ext uri="{FF2B5EF4-FFF2-40B4-BE49-F238E27FC236}">
                <a16:creationId xmlns:a16="http://schemas.microsoft.com/office/drawing/2014/main" id="{5F7FAC2D-7A74-4939-A917-A1A5AF935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196" y="814657"/>
            <a:ext cx="10579608" cy="1664208"/>
          </a:xfrm>
          <a:prstGeom prst="rect">
            <a:avLst/>
          </a:prstGeom>
          <a:noFill/>
          <a:ln w="6350" cap="sq" cmpd="sng" algn="ctr">
            <a:solidFill>
              <a:schemeClr val="bg1"/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D56AED-8C46-4B09-A122-CFC639AE58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9" y="1283607"/>
            <a:ext cx="10366743" cy="105490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4400" cap="all" spc="-100">
                <a:solidFill>
                  <a:schemeClr val="bg1"/>
                </a:solidFill>
              </a:rPr>
              <a:t>Other applications of Clustering</a:t>
            </a:r>
          </a:p>
        </p:txBody>
      </p:sp>
      <p:pic>
        <p:nvPicPr>
          <p:cNvPr id="9218" name="Picture 2" descr="Buy SBI BANK Pictures, Images, Photos By RACHIT GOSWAMI - Business &amp;  Economy pictures">
            <a:extLst>
              <a:ext uri="{FF2B5EF4-FFF2-40B4-BE49-F238E27FC236}">
                <a16:creationId xmlns:a16="http://schemas.microsoft.com/office/drawing/2014/main" id="{B329829F-D05D-4E56-9604-1B740DF081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192" y="3377465"/>
            <a:ext cx="3202076" cy="2441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18" name="Straight Connector 217">
            <a:extLst>
              <a:ext uri="{FF2B5EF4-FFF2-40B4-BE49-F238E27FC236}">
                <a16:creationId xmlns:a16="http://schemas.microsoft.com/office/drawing/2014/main" id="{FEF09B21-45A0-42EE-9BDC-C4E0932EA6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63118" y="3724678"/>
            <a:ext cx="0" cy="1747157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42" name="Picture 2" descr="What Is the Main Business Model for Insurance Companies?">
            <a:extLst>
              <a:ext uri="{FF2B5EF4-FFF2-40B4-BE49-F238E27FC236}">
                <a16:creationId xmlns:a16="http://schemas.microsoft.com/office/drawing/2014/main" id="{6ED4B5D9-4EE5-46D5-88C0-1911AF46DB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480968" y="3527762"/>
            <a:ext cx="3217333" cy="2140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20" name="Straight Connector 219">
            <a:extLst>
              <a:ext uri="{FF2B5EF4-FFF2-40B4-BE49-F238E27FC236}">
                <a16:creationId xmlns:a16="http://schemas.microsoft.com/office/drawing/2014/main" id="{15004E23-3C9E-41FC-81A2-3481C6AFA5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16152" y="3724678"/>
            <a:ext cx="0" cy="1747157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46" name="Picture 2" descr="Covid-19 Crisis : Government's support will be vital for retail sector to  navigate through choppy waters : Experts">
            <a:extLst>
              <a:ext uri="{FF2B5EF4-FFF2-40B4-BE49-F238E27FC236}">
                <a16:creationId xmlns:a16="http://schemas.microsoft.com/office/drawing/2014/main" id="{CE658C8D-E81B-46B4-A2EF-767A33F71E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334003" y="3527110"/>
            <a:ext cx="3201798" cy="2142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18461F2-0E40-4ECD-BBB9-79E24A4C870D}"/>
              </a:ext>
            </a:extLst>
          </p:cNvPr>
          <p:cNvSpPr txBox="1"/>
          <p:nvPr/>
        </p:nvSpPr>
        <p:spPr>
          <a:xfrm>
            <a:off x="643192" y="5838636"/>
            <a:ext cx="3202076" cy="18411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>
            <a:defPPr>
              <a:defRPr lang="en-US"/>
            </a:defPPr>
            <a:lvl1pPr algn="ctr">
              <a:spcAft>
                <a:spcPts val="600"/>
              </a:spcAft>
              <a:defRPr sz="900" i="1">
                <a:solidFill>
                  <a:sysClr val="windowText" lastClr="000000"/>
                </a:solidFill>
              </a:defRPr>
            </a:lvl1pPr>
          </a:lstStyle>
          <a:p>
            <a:r>
              <a:rPr lang="en-US" sz="1400"/>
              <a:t>Banking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678839-AFF0-4940-B5E9-4768ABA7C350}"/>
              </a:ext>
            </a:extLst>
          </p:cNvPr>
          <p:cNvSpPr txBox="1"/>
          <p:nvPr/>
        </p:nvSpPr>
        <p:spPr>
          <a:xfrm>
            <a:off x="4480968" y="5800023"/>
            <a:ext cx="3202076" cy="18411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>
            <a:defPPr>
              <a:defRPr lang="en-US"/>
            </a:defPPr>
            <a:lvl1pPr algn="ctr">
              <a:spcAft>
                <a:spcPts val="600"/>
              </a:spcAft>
              <a:defRPr sz="900" i="1">
                <a:solidFill>
                  <a:sysClr val="windowText" lastClr="000000"/>
                </a:solidFill>
              </a:defRPr>
            </a:lvl1pPr>
          </a:lstStyle>
          <a:p>
            <a:r>
              <a:rPr lang="en-US" sz="1400"/>
              <a:t>Insurance Companies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E6F85-7266-46A1-A1E1-F58D9EC5331A}"/>
              </a:ext>
            </a:extLst>
          </p:cNvPr>
          <p:cNvSpPr txBox="1"/>
          <p:nvPr/>
        </p:nvSpPr>
        <p:spPr>
          <a:xfrm>
            <a:off x="8435347" y="5782495"/>
            <a:ext cx="3202076" cy="18411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>
            <a:defPPr>
              <a:defRPr lang="en-US"/>
            </a:defPPr>
            <a:lvl1pPr algn="ctr">
              <a:spcAft>
                <a:spcPts val="600"/>
              </a:spcAft>
              <a:defRPr sz="900" i="1">
                <a:solidFill>
                  <a:sysClr val="windowText" lastClr="000000"/>
                </a:solidFill>
              </a:defRPr>
            </a:lvl1pPr>
          </a:lstStyle>
          <a:p>
            <a:r>
              <a:rPr lang="en-US" sz="1400"/>
              <a:t>Retail</a:t>
            </a:r>
          </a:p>
        </p:txBody>
      </p:sp>
    </p:spTree>
    <p:extLst>
      <p:ext uri="{BB962C8B-B14F-4D97-AF65-F5344CB8AC3E}">
        <p14:creationId xmlns:p14="http://schemas.microsoft.com/office/powerpoint/2010/main" val="337972436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59F5F8-341B-4113-83A1-CDF98089F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2"/>
            <a:ext cx="2312480" cy="5762557"/>
          </a:xfrm>
        </p:spPr>
        <p:txBody>
          <a:bodyPr anchor="ctr">
            <a:normAutofit/>
          </a:bodyPr>
          <a:lstStyle/>
          <a:p>
            <a:pPr algn="ctr"/>
            <a:r>
              <a:rPr lang="en-US" sz="2800"/>
              <a:t>K-Means Algorithm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C17DADE-200D-4EF5-8E4F-94F335B5E6DD}"/>
              </a:ext>
            </a:extLst>
          </p:cNvPr>
          <p:cNvCxnSpPr/>
          <p:nvPr/>
        </p:nvCxnSpPr>
        <p:spPr>
          <a:xfrm flipV="1">
            <a:off x="4724400" y="1735667"/>
            <a:ext cx="5757333" cy="3488266"/>
          </a:xfrm>
          <a:prstGeom prst="line">
            <a:avLst/>
          </a:prstGeom>
          <a:ln w="571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0D76218F-6E53-46D0-9C9C-E59EF3F3EFB8}"/>
              </a:ext>
            </a:extLst>
          </p:cNvPr>
          <p:cNvSpPr/>
          <p:nvPr/>
        </p:nvSpPr>
        <p:spPr>
          <a:xfrm>
            <a:off x="7264400" y="3420532"/>
            <a:ext cx="389467" cy="330200"/>
          </a:xfrm>
          <a:prstGeom prst="ellipse">
            <a:avLst/>
          </a:prstGeom>
          <a:solidFill>
            <a:srgbClr val="FF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A3CD920-7B00-4242-8CBC-B495B46EC0FE}"/>
              </a:ext>
            </a:extLst>
          </p:cNvPr>
          <p:cNvSpPr/>
          <p:nvPr/>
        </p:nvSpPr>
        <p:spPr>
          <a:xfrm>
            <a:off x="5466080" y="4537209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D28E3C3-CDE8-46E1-98A7-BBE437D5214F}"/>
              </a:ext>
            </a:extLst>
          </p:cNvPr>
          <p:cNvSpPr/>
          <p:nvPr/>
        </p:nvSpPr>
        <p:spPr>
          <a:xfrm>
            <a:off x="5901266" y="4224867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9EAA2C-8BAF-401B-A01B-FC4B7FE67FC8}"/>
              </a:ext>
            </a:extLst>
          </p:cNvPr>
          <p:cNvSpPr/>
          <p:nvPr/>
        </p:nvSpPr>
        <p:spPr>
          <a:xfrm>
            <a:off x="6874933" y="3632200"/>
            <a:ext cx="389467" cy="330200"/>
          </a:xfrm>
          <a:prstGeom prst="ellipse">
            <a:avLst/>
          </a:prstGeom>
          <a:solidFill>
            <a:srgbClr val="FF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7CCA32E-2221-4F43-8014-AFA34960EFF9}"/>
              </a:ext>
            </a:extLst>
          </p:cNvPr>
          <p:cNvSpPr/>
          <p:nvPr/>
        </p:nvSpPr>
        <p:spPr>
          <a:xfrm>
            <a:off x="7628634" y="3187697"/>
            <a:ext cx="389467" cy="330200"/>
          </a:xfrm>
          <a:prstGeom prst="ellipse">
            <a:avLst/>
          </a:prstGeom>
          <a:solidFill>
            <a:srgbClr val="FF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B5EA51E-1B69-4E91-9AC1-D5FEDA9D77B8}"/>
              </a:ext>
            </a:extLst>
          </p:cNvPr>
          <p:cNvSpPr/>
          <p:nvPr/>
        </p:nvSpPr>
        <p:spPr>
          <a:xfrm>
            <a:off x="8018101" y="2969980"/>
            <a:ext cx="389467" cy="330200"/>
          </a:xfrm>
          <a:prstGeom prst="ellipse">
            <a:avLst/>
          </a:prstGeom>
          <a:solidFill>
            <a:srgbClr val="FF0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3E34E69-0CB1-418F-9D1C-78B101D1B69C}"/>
              </a:ext>
            </a:extLst>
          </p:cNvPr>
          <p:cNvSpPr/>
          <p:nvPr/>
        </p:nvSpPr>
        <p:spPr>
          <a:xfrm>
            <a:off x="5076613" y="4715471"/>
            <a:ext cx="389467" cy="330200"/>
          </a:xfrm>
          <a:prstGeom prst="ellipse">
            <a:avLst/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CB2847EC-CEAF-4C59-87A9-0A2FF14AF944}"/>
              </a:ext>
            </a:extLst>
          </p:cNvPr>
          <p:cNvSpPr/>
          <p:nvPr/>
        </p:nvSpPr>
        <p:spPr>
          <a:xfrm>
            <a:off x="9169400" y="2260600"/>
            <a:ext cx="389467" cy="330200"/>
          </a:xfrm>
          <a:prstGeom prst="ellipse">
            <a:avLst/>
          </a:prstGeom>
          <a:solidFill>
            <a:srgbClr val="0070C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351200AF-357E-4235-9DA9-D5A20ECB3E7D}"/>
              </a:ext>
            </a:extLst>
          </p:cNvPr>
          <p:cNvSpPr/>
          <p:nvPr/>
        </p:nvSpPr>
        <p:spPr>
          <a:xfrm>
            <a:off x="9558867" y="2004713"/>
            <a:ext cx="389467" cy="3302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BED1F12-7D4E-4AB0-88C0-C4C1C93D7519}"/>
              </a:ext>
            </a:extLst>
          </p:cNvPr>
          <p:cNvCxnSpPr/>
          <p:nvPr/>
        </p:nvCxnSpPr>
        <p:spPr>
          <a:xfrm>
            <a:off x="5466079" y="4418676"/>
            <a:ext cx="389467" cy="568191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71F3C51-4C71-4B5C-A715-0EEFC2721D1A}"/>
              </a:ext>
            </a:extLst>
          </p:cNvPr>
          <p:cNvCxnSpPr>
            <a:cxnSpLocks/>
          </p:cNvCxnSpPr>
          <p:nvPr/>
        </p:nvCxnSpPr>
        <p:spPr>
          <a:xfrm>
            <a:off x="7459133" y="3195704"/>
            <a:ext cx="389467" cy="568191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DEA518C-FCCC-46DA-BFBE-500DE6476619}"/>
              </a:ext>
            </a:extLst>
          </p:cNvPr>
          <p:cNvCxnSpPr>
            <a:cxnSpLocks/>
          </p:cNvCxnSpPr>
          <p:nvPr/>
        </p:nvCxnSpPr>
        <p:spPr>
          <a:xfrm>
            <a:off x="9364133" y="2050817"/>
            <a:ext cx="389467" cy="568191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81060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59F5F8-341B-4113-83A1-CDF98089F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2"/>
            <a:ext cx="2312480" cy="5762557"/>
          </a:xfrm>
        </p:spPr>
        <p:txBody>
          <a:bodyPr anchor="ctr">
            <a:normAutofit/>
          </a:bodyPr>
          <a:lstStyle/>
          <a:p>
            <a:pPr algn="ctr"/>
            <a:r>
              <a:rPr lang="en-US" sz="2800"/>
              <a:t>K-Means Algorithm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51577EF-4DB4-493A-9F45-5BECA7E83878}"/>
              </a:ext>
            </a:extLst>
          </p:cNvPr>
          <p:cNvGrpSpPr/>
          <p:nvPr/>
        </p:nvGrpSpPr>
        <p:grpSpPr>
          <a:xfrm rot="1803072">
            <a:off x="4797154" y="423333"/>
            <a:ext cx="5757333" cy="3488266"/>
            <a:chOff x="4724400" y="1735667"/>
            <a:chExt cx="5757333" cy="3488266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BC17DADE-200D-4EF5-8E4F-94F335B5E6DD}"/>
                </a:ext>
              </a:extLst>
            </p:cNvPr>
            <p:cNvCxnSpPr/>
            <p:nvPr/>
          </p:nvCxnSpPr>
          <p:spPr>
            <a:xfrm flipV="1">
              <a:off x="4724400" y="1735667"/>
              <a:ext cx="5757333" cy="3488266"/>
            </a:xfrm>
            <a:prstGeom prst="line">
              <a:avLst/>
            </a:prstGeom>
            <a:ln w="5715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0D76218F-6E53-46D0-9C9C-E59EF3F3EFB8}"/>
                </a:ext>
              </a:extLst>
            </p:cNvPr>
            <p:cNvSpPr/>
            <p:nvPr/>
          </p:nvSpPr>
          <p:spPr>
            <a:xfrm>
              <a:off x="7264400" y="3420532"/>
              <a:ext cx="389467" cy="33020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3CD920-7B00-4242-8CBC-B495B46EC0FE}"/>
                </a:ext>
              </a:extLst>
            </p:cNvPr>
            <p:cNvSpPr/>
            <p:nvPr/>
          </p:nvSpPr>
          <p:spPr>
            <a:xfrm>
              <a:off x="5466080" y="4537209"/>
              <a:ext cx="389467" cy="330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DD28E3C3-CDE8-46E1-98A7-BBE437D5214F}"/>
                </a:ext>
              </a:extLst>
            </p:cNvPr>
            <p:cNvSpPr/>
            <p:nvPr/>
          </p:nvSpPr>
          <p:spPr>
            <a:xfrm>
              <a:off x="5901266" y="4224867"/>
              <a:ext cx="389467" cy="330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679EAA2C-8BAF-401B-A01B-FC4B7FE67FC8}"/>
                </a:ext>
              </a:extLst>
            </p:cNvPr>
            <p:cNvSpPr/>
            <p:nvPr/>
          </p:nvSpPr>
          <p:spPr>
            <a:xfrm>
              <a:off x="6874933" y="3632200"/>
              <a:ext cx="389467" cy="33020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7CCA32E-2221-4F43-8014-AFA34960EFF9}"/>
                </a:ext>
              </a:extLst>
            </p:cNvPr>
            <p:cNvSpPr/>
            <p:nvPr/>
          </p:nvSpPr>
          <p:spPr>
            <a:xfrm>
              <a:off x="7628634" y="3187697"/>
              <a:ext cx="389467" cy="33020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FB5EA51E-1B69-4E91-9AC1-D5FEDA9D77B8}"/>
                </a:ext>
              </a:extLst>
            </p:cNvPr>
            <p:cNvSpPr/>
            <p:nvPr/>
          </p:nvSpPr>
          <p:spPr>
            <a:xfrm>
              <a:off x="8018101" y="2969980"/>
              <a:ext cx="389467" cy="33020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C3E34E69-0CB1-418F-9D1C-78B101D1B69C}"/>
                </a:ext>
              </a:extLst>
            </p:cNvPr>
            <p:cNvSpPr/>
            <p:nvPr/>
          </p:nvSpPr>
          <p:spPr>
            <a:xfrm>
              <a:off x="5076613" y="4715471"/>
              <a:ext cx="389467" cy="330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CB2847EC-CEAF-4C59-87A9-0A2FF14AF944}"/>
                </a:ext>
              </a:extLst>
            </p:cNvPr>
            <p:cNvSpPr/>
            <p:nvPr/>
          </p:nvSpPr>
          <p:spPr>
            <a:xfrm>
              <a:off x="9169400" y="2260600"/>
              <a:ext cx="389467" cy="330200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351200AF-357E-4235-9DA9-D5A20ECB3E7D}"/>
                </a:ext>
              </a:extLst>
            </p:cNvPr>
            <p:cNvSpPr/>
            <p:nvPr/>
          </p:nvSpPr>
          <p:spPr>
            <a:xfrm>
              <a:off x="9558867" y="2004713"/>
              <a:ext cx="389467" cy="330200"/>
            </a:xfrm>
            <a:prstGeom prst="ellipse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9BED1F12-7D4E-4AB0-88C0-C4C1C93D7519}"/>
                </a:ext>
              </a:extLst>
            </p:cNvPr>
            <p:cNvCxnSpPr/>
            <p:nvPr/>
          </p:nvCxnSpPr>
          <p:spPr>
            <a:xfrm>
              <a:off x="5466079" y="4418676"/>
              <a:ext cx="389467" cy="568191"/>
            </a:xfrm>
            <a:prstGeom prst="line">
              <a:avLst/>
            </a:prstGeom>
            <a:ln w="28575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C71F3C51-4C71-4B5C-A715-0EEFC2721D1A}"/>
                </a:ext>
              </a:extLst>
            </p:cNvPr>
            <p:cNvCxnSpPr>
              <a:cxnSpLocks/>
            </p:cNvCxnSpPr>
            <p:nvPr/>
          </p:nvCxnSpPr>
          <p:spPr>
            <a:xfrm>
              <a:off x="7459133" y="3195704"/>
              <a:ext cx="389467" cy="568191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9DEA518C-FCCC-46DA-BFBE-500DE6476619}"/>
                </a:ext>
              </a:extLst>
            </p:cNvPr>
            <p:cNvCxnSpPr>
              <a:cxnSpLocks/>
            </p:cNvCxnSpPr>
            <p:nvPr/>
          </p:nvCxnSpPr>
          <p:spPr>
            <a:xfrm>
              <a:off x="9364133" y="2050817"/>
              <a:ext cx="389467" cy="568191"/>
            </a:xfrm>
            <a:prstGeom prst="line">
              <a:avLst/>
            </a:prstGeom>
            <a:ln w="2857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9D303C3-8940-4588-959A-02804FF8A41D}"/>
              </a:ext>
            </a:extLst>
          </p:cNvPr>
          <p:cNvCxnSpPr/>
          <p:nvPr/>
        </p:nvCxnSpPr>
        <p:spPr>
          <a:xfrm>
            <a:off x="4956065" y="2844800"/>
            <a:ext cx="959483" cy="0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E891F13-CEE1-4572-B8C8-87BE0C5C2BC8}"/>
              </a:ext>
            </a:extLst>
          </p:cNvPr>
          <p:cNvCxnSpPr>
            <a:cxnSpLocks/>
          </p:cNvCxnSpPr>
          <p:nvPr/>
        </p:nvCxnSpPr>
        <p:spPr>
          <a:xfrm>
            <a:off x="6970625" y="2844800"/>
            <a:ext cx="1479108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CA49221-4CF8-4328-8622-887AEBD0D360}"/>
              </a:ext>
            </a:extLst>
          </p:cNvPr>
          <p:cNvCxnSpPr>
            <a:cxnSpLocks/>
          </p:cNvCxnSpPr>
          <p:nvPr/>
        </p:nvCxnSpPr>
        <p:spPr>
          <a:xfrm>
            <a:off x="9631222" y="2844800"/>
            <a:ext cx="562060" cy="0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92890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59F5F8-341B-4113-83A1-CDF98089F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2"/>
            <a:ext cx="2312480" cy="5762557"/>
          </a:xfrm>
        </p:spPr>
        <p:txBody>
          <a:bodyPr anchor="ctr">
            <a:normAutofit/>
          </a:bodyPr>
          <a:lstStyle/>
          <a:p>
            <a:pPr algn="ctr"/>
            <a:r>
              <a:rPr lang="en-US" sz="2800"/>
              <a:t>K-Means Algorithm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51577EF-4DB4-493A-9F45-5BECA7E83878}"/>
              </a:ext>
            </a:extLst>
          </p:cNvPr>
          <p:cNvGrpSpPr/>
          <p:nvPr/>
        </p:nvGrpSpPr>
        <p:grpSpPr>
          <a:xfrm rot="1803072">
            <a:off x="4291495" y="685752"/>
            <a:ext cx="6721373" cy="3040958"/>
            <a:chOff x="4241331" y="2004713"/>
            <a:chExt cx="6721373" cy="3040958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BC17DADE-200D-4EF5-8E4F-94F335B5E6DD}"/>
                </a:ext>
              </a:extLst>
            </p:cNvPr>
            <p:cNvCxnSpPr>
              <a:cxnSpLocks/>
            </p:cNvCxnSpPr>
            <p:nvPr/>
          </p:nvCxnSpPr>
          <p:spPr>
            <a:xfrm rot="19796928" flipV="1">
              <a:off x="4241331" y="3424308"/>
              <a:ext cx="6721373" cy="125088"/>
            </a:xfrm>
            <a:prstGeom prst="line">
              <a:avLst/>
            </a:prstGeom>
            <a:ln w="5715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0D76218F-6E53-46D0-9C9C-E59EF3F3EFB8}"/>
                </a:ext>
              </a:extLst>
            </p:cNvPr>
            <p:cNvSpPr/>
            <p:nvPr/>
          </p:nvSpPr>
          <p:spPr>
            <a:xfrm>
              <a:off x="7264400" y="3420532"/>
              <a:ext cx="389467" cy="33020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3CD920-7B00-4242-8CBC-B495B46EC0FE}"/>
                </a:ext>
              </a:extLst>
            </p:cNvPr>
            <p:cNvSpPr/>
            <p:nvPr/>
          </p:nvSpPr>
          <p:spPr>
            <a:xfrm>
              <a:off x="5466080" y="4537209"/>
              <a:ext cx="389467" cy="330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DD28E3C3-CDE8-46E1-98A7-BBE437D5214F}"/>
                </a:ext>
              </a:extLst>
            </p:cNvPr>
            <p:cNvSpPr/>
            <p:nvPr/>
          </p:nvSpPr>
          <p:spPr>
            <a:xfrm>
              <a:off x="5859868" y="4289254"/>
              <a:ext cx="389467" cy="330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679EAA2C-8BAF-401B-A01B-FC4B7FE67FC8}"/>
                </a:ext>
              </a:extLst>
            </p:cNvPr>
            <p:cNvSpPr/>
            <p:nvPr/>
          </p:nvSpPr>
          <p:spPr>
            <a:xfrm>
              <a:off x="6874933" y="3632200"/>
              <a:ext cx="389467" cy="33020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7CCA32E-2221-4F43-8014-AFA34960EFF9}"/>
                </a:ext>
              </a:extLst>
            </p:cNvPr>
            <p:cNvSpPr/>
            <p:nvPr/>
          </p:nvSpPr>
          <p:spPr>
            <a:xfrm>
              <a:off x="7628634" y="3187697"/>
              <a:ext cx="389467" cy="33020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FB5EA51E-1B69-4E91-9AC1-D5FEDA9D77B8}"/>
                </a:ext>
              </a:extLst>
            </p:cNvPr>
            <p:cNvSpPr/>
            <p:nvPr/>
          </p:nvSpPr>
          <p:spPr>
            <a:xfrm>
              <a:off x="8018101" y="2969980"/>
              <a:ext cx="389467" cy="33020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C3E34E69-0CB1-418F-9D1C-78B101D1B69C}"/>
                </a:ext>
              </a:extLst>
            </p:cNvPr>
            <p:cNvSpPr/>
            <p:nvPr/>
          </p:nvSpPr>
          <p:spPr>
            <a:xfrm>
              <a:off x="5076613" y="4715471"/>
              <a:ext cx="389467" cy="330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CB2847EC-CEAF-4C59-87A9-0A2FF14AF944}"/>
                </a:ext>
              </a:extLst>
            </p:cNvPr>
            <p:cNvSpPr/>
            <p:nvPr/>
          </p:nvSpPr>
          <p:spPr>
            <a:xfrm>
              <a:off x="9169400" y="2260600"/>
              <a:ext cx="389467" cy="330200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351200AF-357E-4235-9DA9-D5A20ECB3E7D}"/>
                </a:ext>
              </a:extLst>
            </p:cNvPr>
            <p:cNvSpPr/>
            <p:nvPr/>
          </p:nvSpPr>
          <p:spPr>
            <a:xfrm>
              <a:off x="9558867" y="2004713"/>
              <a:ext cx="389467" cy="330200"/>
            </a:xfrm>
            <a:prstGeom prst="ellipse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9BED1F12-7D4E-4AB0-88C0-C4C1C93D7519}"/>
                </a:ext>
              </a:extLst>
            </p:cNvPr>
            <p:cNvCxnSpPr/>
            <p:nvPr/>
          </p:nvCxnSpPr>
          <p:spPr>
            <a:xfrm>
              <a:off x="5466079" y="4418676"/>
              <a:ext cx="389467" cy="568191"/>
            </a:xfrm>
            <a:prstGeom prst="line">
              <a:avLst/>
            </a:prstGeom>
            <a:ln w="28575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C71F3C51-4C71-4B5C-A715-0EEFC2721D1A}"/>
                </a:ext>
              </a:extLst>
            </p:cNvPr>
            <p:cNvCxnSpPr>
              <a:cxnSpLocks/>
            </p:cNvCxnSpPr>
            <p:nvPr/>
          </p:nvCxnSpPr>
          <p:spPr>
            <a:xfrm>
              <a:off x="7459133" y="3195704"/>
              <a:ext cx="389467" cy="568191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9DEA518C-FCCC-46DA-BFBE-500DE6476619}"/>
                </a:ext>
              </a:extLst>
            </p:cNvPr>
            <p:cNvCxnSpPr>
              <a:cxnSpLocks/>
            </p:cNvCxnSpPr>
            <p:nvPr/>
          </p:nvCxnSpPr>
          <p:spPr>
            <a:xfrm>
              <a:off x="9364133" y="2050817"/>
              <a:ext cx="389467" cy="568191"/>
            </a:xfrm>
            <a:prstGeom prst="line">
              <a:avLst/>
            </a:prstGeom>
            <a:ln w="2857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9D303C3-8940-4588-959A-02804FF8A41D}"/>
              </a:ext>
            </a:extLst>
          </p:cNvPr>
          <p:cNvCxnSpPr/>
          <p:nvPr/>
        </p:nvCxnSpPr>
        <p:spPr>
          <a:xfrm>
            <a:off x="5531798" y="3979333"/>
            <a:ext cx="959483" cy="0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E891F13-CEE1-4572-B8C8-87BE0C5C2BC8}"/>
              </a:ext>
            </a:extLst>
          </p:cNvPr>
          <p:cNvCxnSpPr>
            <a:cxnSpLocks/>
          </p:cNvCxnSpPr>
          <p:nvPr/>
        </p:nvCxnSpPr>
        <p:spPr>
          <a:xfrm>
            <a:off x="6491281" y="3979333"/>
            <a:ext cx="1479108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CA49221-4CF8-4328-8622-887AEBD0D360}"/>
              </a:ext>
            </a:extLst>
          </p:cNvPr>
          <p:cNvCxnSpPr>
            <a:cxnSpLocks/>
          </p:cNvCxnSpPr>
          <p:nvPr/>
        </p:nvCxnSpPr>
        <p:spPr>
          <a:xfrm>
            <a:off x="7970389" y="3979333"/>
            <a:ext cx="562060" cy="0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F5CCFBB-0CC4-442F-801C-13406D04B7D9}"/>
              </a:ext>
            </a:extLst>
          </p:cNvPr>
          <p:cNvSpPr txBox="1"/>
          <p:nvPr/>
        </p:nvSpPr>
        <p:spPr>
          <a:xfrm>
            <a:off x="3632027" y="356640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>
                <a:solidFill>
                  <a:schemeClr val="bg2"/>
                </a:solidFill>
              </a:rPr>
              <a:t>Total variation within the cluster</a:t>
            </a:r>
          </a:p>
        </p:txBody>
      </p:sp>
    </p:spTree>
    <p:extLst>
      <p:ext uri="{BB962C8B-B14F-4D97-AF65-F5344CB8AC3E}">
        <p14:creationId xmlns:p14="http://schemas.microsoft.com/office/powerpoint/2010/main" val="7295785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59F5F8-341B-4113-83A1-CDF98089F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2"/>
            <a:ext cx="2312480" cy="5762557"/>
          </a:xfrm>
        </p:spPr>
        <p:txBody>
          <a:bodyPr anchor="ctr">
            <a:normAutofit/>
          </a:bodyPr>
          <a:lstStyle/>
          <a:p>
            <a:pPr algn="ctr"/>
            <a:r>
              <a:rPr lang="en-US" sz="2800"/>
              <a:t>K-Means Algorithm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51577EF-4DB4-493A-9F45-5BECA7E83878}"/>
              </a:ext>
            </a:extLst>
          </p:cNvPr>
          <p:cNvGrpSpPr/>
          <p:nvPr/>
        </p:nvGrpSpPr>
        <p:grpSpPr>
          <a:xfrm rot="1803072">
            <a:off x="4291495" y="685752"/>
            <a:ext cx="6721373" cy="3040958"/>
            <a:chOff x="4241331" y="2004713"/>
            <a:chExt cx="6721373" cy="3040958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BC17DADE-200D-4EF5-8E4F-94F335B5E6DD}"/>
                </a:ext>
              </a:extLst>
            </p:cNvPr>
            <p:cNvCxnSpPr>
              <a:cxnSpLocks/>
            </p:cNvCxnSpPr>
            <p:nvPr/>
          </p:nvCxnSpPr>
          <p:spPr>
            <a:xfrm rot="19796928" flipV="1">
              <a:off x="4241331" y="3424308"/>
              <a:ext cx="6721373" cy="125088"/>
            </a:xfrm>
            <a:prstGeom prst="line">
              <a:avLst/>
            </a:prstGeom>
            <a:ln w="5715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0D76218F-6E53-46D0-9C9C-E59EF3F3EFB8}"/>
                </a:ext>
              </a:extLst>
            </p:cNvPr>
            <p:cNvSpPr/>
            <p:nvPr/>
          </p:nvSpPr>
          <p:spPr>
            <a:xfrm>
              <a:off x="7264400" y="3420532"/>
              <a:ext cx="389467" cy="33020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3CD920-7B00-4242-8CBC-B495B46EC0FE}"/>
                </a:ext>
              </a:extLst>
            </p:cNvPr>
            <p:cNvSpPr/>
            <p:nvPr/>
          </p:nvSpPr>
          <p:spPr>
            <a:xfrm>
              <a:off x="5466080" y="4537209"/>
              <a:ext cx="389467" cy="330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DD28E3C3-CDE8-46E1-98A7-BBE437D5214F}"/>
                </a:ext>
              </a:extLst>
            </p:cNvPr>
            <p:cNvSpPr/>
            <p:nvPr/>
          </p:nvSpPr>
          <p:spPr>
            <a:xfrm>
              <a:off x="5859868" y="4289254"/>
              <a:ext cx="389467" cy="330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679EAA2C-8BAF-401B-A01B-FC4B7FE67FC8}"/>
                </a:ext>
              </a:extLst>
            </p:cNvPr>
            <p:cNvSpPr/>
            <p:nvPr/>
          </p:nvSpPr>
          <p:spPr>
            <a:xfrm>
              <a:off x="6874933" y="3632200"/>
              <a:ext cx="389467" cy="33020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7CCA32E-2221-4F43-8014-AFA34960EFF9}"/>
                </a:ext>
              </a:extLst>
            </p:cNvPr>
            <p:cNvSpPr/>
            <p:nvPr/>
          </p:nvSpPr>
          <p:spPr>
            <a:xfrm>
              <a:off x="7628634" y="3187697"/>
              <a:ext cx="389467" cy="33020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FB5EA51E-1B69-4E91-9AC1-D5FEDA9D77B8}"/>
                </a:ext>
              </a:extLst>
            </p:cNvPr>
            <p:cNvSpPr/>
            <p:nvPr/>
          </p:nvSpPr>
          <p:spPr>
            <a:xfrm>
              <a:off x="8018101" y="2969980"/>
              <a:ext cx="389467" cy="33020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C3E34E69-0CB1-418F-9D1C-78B101D1B69C}"/>
                </a:ext>
              </a:extLst>
            </p:cNvPr>
            <p:cNvSpPr/>
            <p:nvPr/>
          </p:nvSpPr>
          <p:spPr>
            <a:xfrm>
              <a:off x="5076613" y="4715471"/>
              <a:ext cx="389467" cy="330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CB2847EC-CEAF-4C59-87A9-0A2FF14AF944}"/>
                </a:ext>
              </a:extLst>
            </p:cNvPr>
            <p:cNvSpPr/>
            <p:nvPr/>
          </p:nvSpPr>
          <p:spPr>
            <a:xfrm>
              <a:off x="9169400" y="2260600"/>
              <a:ext cx="389467" cy="330200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351200AF-357E-4235-9DA9-D5A20ECB3E7D}"/>
                </a:ext>
              </a:extLst>
            </p:cNvPr>
            <p:cNvSpPr/>
            <p:nvPr/>
          </p:nvSpPr>
          <p:spPr>
            <a:xfrm>
              <a:off x="9558867" y="2004713"/>
              <a:ext cx="389467" cy="330200"/>
            </a:xfrm>
            <a:prstGeom prst="ellipse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9BED1F12-7D4E-4AB0-88C0-C4C1C93D7519}"/>
                </a:ext>
              </a:extLst>
            </p:cNvPr>
            <p:cNvCxnSpPr/>
            <p:nvPr/>
          </p:nvCxnSpPr>
          <p:spPr>
            <a:xfrm>
              <a:off x="5466079" y="4418676"/>
              <a:ext cx="389467" cy="568191"/>
            </a:xfrm>
            <a:prstGeom prst="line">
              <a:avLst/>
            </a:prstGeom>
            <a:ln w="28575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C71F3C51-4C71-4B5C-A715-0EEFC2721D1A}"/>
                </a:ext>
              </a:extLst>
            </p:cNvPr>
            <p:cNvCxnSpPr>
              <a:cxnSpLocks/>
            </p:cNvCxnSpPr>
            <p:nvPr/>
          </p:nvCxnSpPr>
          <p:spPr>
            <a:xfrm>
              <a:off x="7459133" y="3195704"/>
              <a:ext cx="389467" cy="568191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9DEA518C-FCCC-46DA-BFBE-500DE6476619}"/>
                </a:ext>
              </a:extLst>
            </p:cNvPr>
            <p:cNvCxnSpPr>
              <a:cxnSpLocks/>
            </p:cNvCxnSpPr>
            <p:nvPr/>
          </p:nvCxnSpPr>
          <p:spPr>
            <a:xfrm>
              <a:off x="9364133" y="2050817"/>
              <a:ext cx="389467" cy="568191"/>
            </a:xfrm>
            <a:prstGeom prst="line">
              <a:avLst/>
            </a:prstGeom>
            <a:ln w="2857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5BF7D29-C002-4F3A-8DA5-58E023736A06}"/>
              </a:ext>
            </a:extLst>
          </p:cNvPr>
          <p:cNvGrpSpPr/>
          <p:nvPr/>
        </p:nvGrpSpPr>
        <p:grpSpPr>
          <a:xfrm>
            <a:off x="5356814" y="5479062"/>
            <a:ext cx="3001102" cy="0"/>
            <a:chOff x="5356814" y="5479062"/>
            <a:chExt cx="3001102" cy="0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C9D303C3-8940-4588-959A-02804FF8A41D}"/>
                </a:ext>
              </a:extLst>
            </p:cNvPr>
            <p:cNvCxnSpPr/>
            <p:nvPr/>
          </p:nvCxnSpPr>
          <p:spPr>
            <a:xfrm>
              <a:off x="5356814" y="5479062"/>
              <a:ext cx="959483" cy="0"/>
            </a:xfrm>
            <a:prstGeom prst="line">
              <a:avLst/>
            </a:prstGeom>
            <a:ln w="28575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E891F13-CEE1-4572-B8C8-87BE0C5C2BC8}"/>
                </a:ext>
              </a:extLst>
            </p:cNvPr>
            <p:cNvCxnSpPr>
              <a:cxnSpLocks/>
            </p:cNvCxnSpPr>
            <p:nvPr/>
          </p:nvCxnSpPr>
          <p:spPr>
            <a:xfrm>
              <a:off x="6316297" y="5479062"/>
              <a:ext cx="1479108" cy="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5CA49221-4CF8-4328-8622-887AEBD0D360}"/>
                </a:ext>
              </a:extLst>
            </p:cNvPr>
            <p:cNvCxnSpPr>
              <a:cxnSpLocks/>
            </p:cNvCxnSpPr>
            <p:nvPr/>
          </p:nvCxnSpPr>
          <p:spPr>
            <a:xfrm>
              <a:off x="7795856" y="5479062"/>
              <a:ext cx="562060" cy="0"/>
            </a:xfrm>
            <a:prstGeom prst="line">
              <a:avLst/>
            </a:prstGeom>
            <a:ln w="2857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AF5CCFBB-0CC4-442F-801C-13406D04B7D9}"/>
              </a:ext>
            </a:extLst>
          </p:cNvPr>
          <p:cNvSpPr txBox="1"/>
          <p:nvPr/>
        </p:nvSpPr>
        <p:spPr>
          <a:xfrm>
            <a:off x="3623104" y="58616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>
                <a:solidFill>
                  <a:schemeClr val="bg2"/>
                </a:solidFill>
              </a:rPr>
              <a:t>Total variation within the cluster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B497ED7-F1E4-46A6-A118-A43A09BB8984}"/>
              </a:ext>
            </a:extLst>
          </p:cNvPr>
          <p:cNvSpPr txBox="1"/>
          <p:nvPr/>
        </p:nvSpPr>
        <p:spPr>
          <a:xfrm flipH="1">
            <a:off x="3908109" y="5294396"/>
            <a:ext cx="1578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2"/>
                </a:solidFill>
              </a:rPr>
              <a:t>Iteration 3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81E989C4-13C2-49A6-95B1-681FD1CFC12B}"/>
              </a:ext>
            </a:extLst>
          </p:cNvPr>
          <p:cNvGrpSpPr/>
          <p:nvPr/>
        </p:nvGrpSpPr>
        <p:grpSpPr>
          <a:xfrm>
            <a:off x="5361839" y="4893734"/>
            <a:ext cx="3770326" cy="0"/>
            <a:chOff x="5219866" y="3733800"/>
            <a:chExt cx="3770326" cy="0"/>
          </a:xfrm>
        </p:grpSpPr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F40C7A81-5966-4F0B-A83C-5CFBF681DDA9}"/>
                </a:ext>
              </a:extLst>
            </p:cNvPr>
            <p:cNvCxnSpPr/>
            <p:nvPr/>
          </p:nvCxnSpPr>
          <p:spPr>
            <a:xfrm>
              <a:off x="5219866" y="3733800"/>
              <a:ext cx="2093794" cy="0"/>
            </a:xfrm>
            <a:prstGeom prst="line">
              <a:avLst/>
            </a:prstGeom>
            <a:ln w="28575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CA6915D0-A2C0-4240-8FC6-2E3DE8CC3484}"/>
                </a:ext>
              </a:extLst>
            </p:cNvPr>
            <p:cNvCxnSpPr>
              <a:cxnSpLocks/>
            </p:cNvCxnSpPr>
            <p:nvPr/>
          </p:nvCxnSpPr>
          <p:spPr>
            <a:xfrm>
              <a:off x="7313660" y="3733800"/>
              <a:ext cx="1046312" cy="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05589E60-A70D-45FB-AA49-28EA4E269552}"/>
                </a:ext>
              </a:extLst>
            </p:cNvPr>
            <p:cNvCxnSpPr>
              <a:cxnSpLocks/>
            </p:cNvCxnSpPr>
            <p:nvPr/>
          </p:nvCxnSpPr>
          <p:spPr>
            <a:xfrm>
              <a:off x="8359972" y="3733800"/>
              <a:ext cx="630220" cy="0"/>
            </a:xfrm>
            <a:prstGeom prst="line">
              <a:avLst/>
            </a:prstGeom>
            <a:ln w="2857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0DEDE685-155B-4D44-BB02-8303A6098022}"/>
              </a:ext>
            </a:extLst>
          </p:cNvPr>
          <p:cNvSpPr txBox="1"/>
          <p:nvPr/>
        </p:nvSpPr>
        <p:spPr>
          <a:xfrm flipH="1">
            <a:off x="3916512" y="4650463"/>
            <a:ext cx="1578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2"/>
                </a:solidFill>
              </a:rPr>
              <a:t>Iteration 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12264B6-E905-4DF4-AB4D-1C74E22B35B0}"/>
              </a:ext>
            </a:extLst>
          </p:cNvPr>
          <p:cNvSpPr txBox="1"/>
          <p:nvPr/>
        </p:nvSpPr>
        <p:spPr>
          <a:xfrm flipH="1">
            <a:off x="3908108" y="4050062"/>
            <a:ext cx="1578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2"/>
                </a:solidFill>
              </a:rPr>
              <a:t>Iteration 1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D1DEECE-E0F0-472A-9274-E17488309797}"/>
              </a:ext>
            </a:extLst>
          </p:cNvPr>
          <p:cNvGrpSpPr/>
          <p:nvPr/>
        </p:nvGrpSpPr>
        <p:grpSpPr>
          <a:xfrm>
            <a:off x="5361839" y="4250267"/>
            <a:ext cx="4213080" cy="0"/>
            <a:chOff x="5350934" y="3725334"/>
            <a:chExt cx="4213080" cy="0"/>
          </a:xfrm>
        </p:grpSpPr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4FB09834-00A7-4D09-B7EB-7314BDBCCACA}"/>
                </a:ext>
              </a:extLst>
            </p:cNvPr>
            <p:cNvCxnSpPr>
              <a:cxnSpLocks/>
            </p:cNvCxnSpPr>
            <p:nvPr/>
          </p:nvCxnSpPr>
          <p:spPr>
            <a:xfrm>
              <a:off x="5350934" y="3725334"/>
              <a:ext cx="1227667" cy="0"/>
            </a:xfrm>
            <a:prstGeom prst="line">
              <a:avLst/>
            </a:prstGeom>
            <a:ln w="28575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732E9C88-DD8B-46BC-AA27-934BC562A5ED}"/>
                </a:ext>
              </a:extLst>
            </p:cNvPr>
            <p:cNvCxnSpPr>
              <a:cxnSpLocks/>
            </p:cNvCxnSpPr>
            <p:nvPr/>
          </p:nvCxnSpPr>
          <p:spPr>
            <a:xfrm>
              <a:off x="7142786" y="3725334"/>
              <a:ext cx="2421228" cy="0"/>
            </a:xfrm>
            <a:prstGeom prst="line">
              <a:avLst/>
            </a:prstGeom>
            <a:ln w="2857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8A2358D-5DC9-4D84-8C88-9B9728031F6A}"/>
                </a:ext>
              </a:extLst>
            </p:cNvPr>
            <p:cNvCxnSpPr>
              <a:cxnSpLocks/>
            </p:cNvCxnSpPr>
            <p:nvPr/>
          </p:nvCxnSpPr>
          <p:spPr>
            <a:xfrm>
              <a:off x="6586576" y="3725334"/>
              <a:ext cx="556210" cy="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274A4FA7-D549-4067-A43B-65C18924E6F2}"/>
              </a:ext>
            </a:extLst>
          </p:cNvPr>
          <p:cNvSpPr txBox="1"/>
          <p:nvPr/>
        </p:nvSpPr>
        <p:spPr>
          <a:xfrm>
            <a:off x="3668122" y="3074244"/>
            <a:ext cx="81047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2"/>
                </a:solidFill>
              </a:rPr>
              <a:t>The algorithm can now compare the result and select the best variance out of it</a:t>
            </a:r>
          </a:p>
        </p:txBody>
      </p:sp>
    </p:spTree>
    <p:extLst>
      <p:ext uri="{BB962C8B-B14F-4D97-AF65-F5344CB8AC3E}">
        <p14:creationId xmlns:p14="http://schemas.microsoft.com/office/powerpoint/2010/main" val="8186527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59F5F8-341B-4113-83A1-CDF98089F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2"/>
            <a:ext cx="2312480" cy="5762557"/>
          </a:xfrm>
        </p:spPr>
        <p:txBody>
          <a:bodyPr anchor="ctr">
            <a:normAutofit/>
          </a:bodyPr>
          <a:lstStyle/>
          <a:p>
            <a:pPr algn="ctr"/>
            <a:r>
              <a:rPr lang="en-US" sz="2800"/>
              <a:t>K-Means Algorithm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25" name="Picture 24" descr="Chart, scatter chart&#10;&#10;Description automatically generated">
            <a:extLst>
              <a:ext uri="{FF2B5EF4-FFF2-40B4-BE49-F238E27FC236}">
                <a16:creationId xmlns:a16="http://schemas.microsoft.com/office/drawing/2014/main" id="{1C952E9D-0D07-4595-83E1-AF37DA6140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2295" y="1375839"/>
            <a:ext cx="4942637" cy="494263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BAF8DFC-4889-4B9E-9957-4797B3468412}"/>
              </a:ext>
            </a:extLst>
          </p:cNvPr>
          <p:cNvSpPr txBox="1"/>
          <p:nvPr/>
        </p:nvSpPr>
        <p:spPr>
          <a:xfrm>
            <a:off x="3569764" y="413053"/>
            <a:ext cx="777902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1. Select k</a:t>
            </a:r>
          </a:p>
          <a:p>
            <a:r>
              <a:rPr lang="en-US" sz="1200" dirty="0">
                <a:solidFill>
                  <a:schemeClr val="bg1"/>
                </a:solidFill>
              </a:rPr>
              <a:t>2. If k=2 select 2 random points as centroid</a:t>
            </a:r>
          </a:p>
          <a:p>
            <a:r>
              <a:rPr lang="en-US" sz="1200" dirty="0">
                <a:solidFill>
                  <a:schemeClr val="bg1"/>
                </a:solidFill>
              </a:rPr>
              <a:t>3. Find Euclidian distance between 2 points and assign them to nearest clusters</a:t>
            </a:r>
          </a:p>
          <a:p>
            <a:r>
              <a:rPr lang="en-US" sz="1200" dirty="0">
                <a:solidFill>
                  <a:schemeClr val="bg1"/>
                </a:solidFill>
              </a:rPr>
              <a:t>4. Find the mean of the cluster with the new point in it</a:t>
            </a:r>
          </a:p>
          <a:p>
            <a:r>
              <a:rPr lang="en-US" sz="1200" dirty="0">
                <a:solidFill>
                  <a:schemeClr val="bg1"/>
                </a:solidFill>
              </a:rPr>
              <a:t>5. Iterate until you get the lowest sum of variation within cluster</a:t>
            </a:r>
          </a:p>
        </p:txBody>
      </p:sp>
    </p:spTree>
    <p:extLst>
      <p:ext uri="{BB962C8B-B14F-4D97-AF65-F5344CB8AC3E}">
        <p14:creationId xmlns:p14="http://schemas.microsoft.com/office/powerpoint/2010/main" val="40197405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59F5F8-341B-4113-83A1-CDF98089F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1241" y="586164"/>
            <a:ext cx="2312480" cy="5762557"/>
          </a:xfrm>
        </p:spPr>
        <p:txBody>
          <a:bodyPr anchor="ctr">
            <a:normAutofit/>
          </a:bodyPr>
          <a:lstStyle/>
          <a:p>
            <a:pPr algn="ctr"/>
            <a:r>
              <a:rPr lang="en-US" sz="2800"/>
              <a:t>How will you find a K value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51577EF-4DB4-493A-9F45-5BECA7E83878}"/>
              </a:ext>
            </a:extLst>
          </p:cNvPr>
          <p:cNvGrpSpPr/>
          <p:nvPr/>
        </p:nvGrpSpPr>
        <p:grpSpPr>
          <a:xfrm rot="1803072">
            <a:off x="4291495" y="685752"/>
            <a:ext cx="6721373" cy="3040958"/>
            <a:chOff x="4241331" y="2004713"/>
            <a:chExt cx="6721373" cy="3040958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BC17DADE-200D-4EF5-8E4F-94F335B5E6DD}"/>
                </a:ext>
              </a:extLst>
            </p:cNvPr>
            <p:cNvCxnSpPr>
              <a:cxnSpLocks/>
            </p:cNvCxnSpPr>
            <p:nvPr/>
          </p:nvCxnSpPr>
          <p:spPr>
            <a:xfrm rot="19796928" flipV="1">
              <a:off x="4241331" y="3424308"/>
              <a:ext cx="6721373" cy="125088"/>
            </a:xfrm>
            <a:prstGeom prst="line">
              <a:avLst/>
            </a:prstGeom>
            <a:ln w="5715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0D76218F-6E53-46D0-9C9C-E59EF3F3EFB8}"/>
                </a:ext>
              </a:extLst>
            </p:cNvPr>
            <p:cNvSpPr/>
            <p:nvPr/>
          </p:nvSpPr>
          <p:spPr>
            <a:xfrm>
              <a:off x="7265221" y="3426885"/>
              <a:ext cx="389467" cy="330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3CD920-7B00-4242-8CBC-B495B46EC0FE}"/>
                </a:ext>
              </a:extLst>
            </p:cNvPr>
            <p:cNvSpPr/>
            <p:nvPr/>
          </p:nvSpPr>
          <p:spPr>
            <a:xfrm>
              <a:off x="5466080" y="4537209"/>
              <a:ext cx="389467" cy="330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DD28E3C3-CDE8-46E1-98A7-BBE437D5214F}"/>
                </a:ext>
              </a:extLst>
            </p:cNvPr>
            <p:cNvSpPr/>
            <p:nvPr/>
          </p:nvSpPr>
          <p:spPr>
            <a:xfrm>
              <a:off x="5859868" y="4289254"/>
              <a:ext cx="389467" cy="330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679EAA2C-8BAF-401B-A01B-FC4B7FE67FC8}"/>
                </a:ext>
              </a:extLst>
            </p:cNvPr>
            <p:cNvSpPr/>
            <p:nvPr/>
          </p:nvSpPr>
          <p:spPr>
            <a:xfrm>
              <a:off x="6874933" y="3632200"/>
              <a:ext cx="389467" cy="330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7CCA32E-2221-4F43-8014-AFA34960EFF9}"/>
                </a:ext>
              </a:extLst>
            </p:cNvPr>
            <p:cNvSpPr/>
            <p:nvPr/>
          </p:nvSpPr>
          <p:spPr>
            <a:xfrm>
              <a:off x="7628634" y="3187697"/>
              <a:ext cx="389467" cy="330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FB5EA51E-1B69-4E91-9AC1-D5FEDA9D77B8}"/>
                </a:ext>
              </a:extLst>
            </p:cNvPr>
            <p:cNvSpPr/>
            <p:nvPr/>
          </p:nvSpPr>
          <p:spPr>
            <a:xfrm>
              <a:off x="8018101" y="2969980"/>
              <a:ext cx="389467" cy="330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C3E34E69-0CB1-418F-9D1C-78B101D1B69C}"/>
                </a:ext>
              </a:extLst>
            </p:cNvPr>
            <p:cNvSpPr/>
            <p:nvPr/>
          </p:nvSpPr>
          <p:spPr>
            <a:xfrm>
              <a:off x="5076613" y="4715471"/>
              <a:ext cx="389467" cy="330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CB2847EC-CEAF-4C59-87A9-0A2FF14AF944}"/>
                </a:ext>
              </a:extLst>
            </p:cNvPr>
            <p:cNvSpPr/>
            <p:nvPr/>
          </p:nvSpPr>
          <p:spPr>
            <a:xfrm>
              <a:off x="9169400" y="2260600"/>
              <a:ext cx="389467" cy="330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351200AF-357E-4235-9DA9-D5A20ECB3E7D}"/>
                </a:ext>
              </a:extLst>
            </p:cNvPr>
            <p:cNvSpPr/>
            <p:nvPr/>
          </p:nvSpPr>
          <p:spPr>
            <a:xfrm>
              <a:off x="9558867" y="2004713"/>
              <a:ext cx="389467" cy="330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AF5CCFBB-0CC4-442F-801C-13406D04B7D9}"/>
              </a:ext>
            </a:extLst>
          </p:cNvPr>
          <p:cNvSpPr txBox="1"/>
          <p:nvPr/>
        </p:nvSpPr>
        <p:spPr>
          <a:xfrm>
            <a:off x="3632027" y="58616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>
                <a:solidFill>
                  <a:schemeClr val="bg2"/>
                </a:solidFill>
              </a:rPr>
              <a:t>Total variation within the cluster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E884C02-B497-44D1-859C-67FB0B395ED2}"/>
              </a:ext>
            </a:extLst>
          </p:cNvPr>
          <p:cNvSpPr txBox="1"/>
          <p:nvPr/>
        </p:nvSpPr>
        <p:spPr>
          <a:xfrm>
            <a:off x="3632027" y="3021262"/>
            <a:ext cx="9228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2"/>
                </a:solidFill>
              </a:rPr>
              <a:t>K = 1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38D50B8-ED4C-4BB9-8540-52DF692FFB4B}"/>
              </a:ext>
            </a:extLst>
          </p:cNvPr>
          <p:cNvCxnSpPr>
            <a:cxnSpLocks/>
          </p:cNvCxnSpPr>
          <p:nvPr/>
        </p:nvCxnSpPr>
        <p:spPr>
          <a:xfrm>
            <a:off x="4842933" y="3205928"/>
            <a:ext cx="5469467" cy="0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64650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59F5F8-341B-4113-83A1-CDF98089F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1241" y="586164"/>
            <a:ext cx="2312480" cy="5762557"/>
          </a:xfrm>
        </p:spPr>
        <p:txBody>
          <a:bodyPr anchor="ctr">
            <a:normAutofit/>
          </a:bodyPr>
          <a:lstStyle/>
          <a:p>
            <a:pPr algn="ctr"/>
            <a:r>
              <a:rPr lang="en-US" sz="2800"/>
              <a:t>How will you find a K value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51577EF-4DB4-493A-9F45-5BECA7E83878}"/>
              </a:ext>
            </a:extLst>
          </p:cNvPr>
          <p:cNvGrpSpPr/>
          <p:nvPr/>
        </p:nvGrpSpPr>
        <p:grpSpPr>
          <a:xfrm rot="1803072">
            <a:off x="4291495" y="685752"/>
            <a:ext cx="6721373" cy="3040958"/>
            <a:chOff x="4241331" y="2004713"/>
            <a:chExt cx="6721373" cy="3040958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BC17DADE-200D-4EF5-8E4F-94F335B5E6DD}"/>
                </a:ext>
              </a:extLst>
            </p:cNvPr>
            <p:cNvCxnSpPr>
              <a:cxnSpLocks/>
            </p:cNvCxnSpPr>
            <p:nvPr/>
          </p:nvCxnSpPr>
          <p:spPr>
            <a:xfrm rot="19796928" flipV="1">
              <a:off x="4241331" y="3424308"/>
              <a:ext cx="6721373" cy="125088"/>
            </a:xfrm>
            <a:prstGeom prst="line">
              <a:avLst/>
            </a:prstGeom>
            <a:ln w="5715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0D76218F-6E53-46D0-9C9C-E59EF3F3EFB8}"/>
                </a:ext>
              </a:extLst>
            </p:cNvPr>
            <p:cNvSpPr/>
            <p:nvPr/>
          </p:nvSpPr>
          <p:spPr>
            <a:xfrm>
              <a:off x="7265221" y="3426885"/>
              <a:ext cx="389467" cy="33020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3CD920-7B00-4242-8CBC-B495B46EC0FE}"/>
                </a:ext>
              </a:extLst>
            </p:cNvPr>
            <p:cNvSpPr/>
            <p:nvPr/>
          </p:nvSpPr>
          <p:spPr>
            <a:xfrm>
              <a:off x="5466080" y="4537209"/>
              <a:ext cx="389467" cy="330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DD28E3C3-CDE8-46E1-98A7-BBE437D5214F}"/>
                </a:ext>
              </a:extLst>
            </p:cNvPr>
            <p:cNvSpPr/>
            <p:nvPr/>
          </p:nvSpPr>
          <p:spPr>
            <a:xfrm>
              <a:off x="5859868" y="4289254"/>
              <a:ext cx="389467" cy="330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679EAA2C-8BAF-401B-A01B-FC4B7FE67FC8}"/>
                </a:ext>
              </a:extLst>
            </p:cNvPr>
            <p:cNvSpPr/>
            <p:nvPr/>
          </p:nvSpPr>
          <p:spPr>
            <a:xfrm>
              <a:off x="6874933" y="3632200"/>
              <a:ext cx="389467" cy="33020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7CCA32E-2221-4F43-8014-AFA34960EFF9}"/>
                </a:ext>
              </a:extLst>
            </p:cNvPr>
            <p:cNvSpPr/>
            <p:nvPr/>
          </p:nvSpPr>
          <p:spPr>
            <a:xfrm>
              <a:off x="7628634" y="3187697"/>
              <a:ext cx="389467" cy="33020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FB5EA51E-1B69-4E91-9AC1-D5FEDA9D77B8}"/>
                </a:ext>
              </a:extLst>
            </p:cNvPr>
            <p:cNvSpPr/>
            <p:nvPr/>
          </p:nvSpPr>
          <p:spPr>
            <a:xfrm>
              <a:off x="8018101" y="2969980"/>
              <a:ext cx="389467" cy="33020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C3E34E69-0CB1-418F-9D1C-78B101D1B69C}"/>
                </a:ext>
              </a:extLst>
            </p:cNvPr>
            <p:cNvSpPr/>
            <p:nvPr/>
          </p:nvSpPr>
          <p:spPr>
            <a:xfrm>
              <a:off x="5076613" y="4715471"/>
              <a:ext cx="389467" cy="330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CB2847EC-CEAF-4C59-87A9-0A2FF14AF944}"/>
                </a:ext>
              </a:extLst>
            </p:cNvPr>
            <p:cNvSpPr/>
            <p:nvPr/>
          </p:nvSpPr>
          <p:spPr>
            <a:xfrm>
              <a:off x="9169400" y="2260600"/>
              <a:ext cx="389467" cy="33020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351200AF-357E-4235-9DA9-D5A20ECB3E7D}"/>
                </a:ext>
              </a:extLst>
            </p:cNvPr>
            <p:cNvSpPr/>
            <p:nvPr/>
          </p:nvSpPr>
          <p:spPr>
            <a:xfrm>
              <a:off x="9558867" y="2004713"/>
              <a:ext cx="389467" cy="33020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AF5CCFBB-0CC4-442F-801C-13406D04B7D9}"/>
              </a:ext>
            </a:extLst>
          </p:cNvPr>
          <p:cNvSpPr txBox="1"/>
          <p:nvPr/>
        </p:nvSpPr>
        <p:spPr>
          <a:xfrm>
            <a:off x="3632027" y="58616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>
                <a:solidFill>
                  <a:schemeClr val="bg2"/>
                </a:solidFill>
              </a:rPr>
              <a:t>Total variation within the cluster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E884C02-B497-44D1-859C-67FB0B395ED2}"/>
              </a:ext>
            </a:extLst>
          </p:cNvPr>
          <p:cNvSpPr txBox="1"/>
          <p:nvPr/>
        </p:nvSpPr>
        <p:spPr>
          <a:xfrm>
            <a:off x="3632027" y="3021262"/>
            <a:ext cx="9228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2"/>
                </a:solidFill>
              </a:rPr>
              <a:t>K = 1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38D50B8-ED4C-4BB9-8540-52DF692FFB4B}"/>
              </a:ext>
            </a:extLst>
          </p:cNvPr>
          <p:cNvCxnSpPr>
            <a:cxnSpLocks/>
          </p:cNvCxnSpPr>
          <p:nvPr/>
        </p:nvCxnSpPr>
        <p:spPr>
          <a:xfrm>
            <a:off x="4842933" y="3205928"/>
            <a:ext cx="5469467" cy="0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9541AC1A-CF8C-476D-8CBF-B5B2ED85BE15}"/>
              </a:ext>
            </a:extLst>
          </p:cNvPr>
          <p:cNvSpPr txBox="1"/>
          <p:nvPr/>
        </p:nvSpPr>
        <p:spPr>
          <a:xfrm>
            <a:off x="3632027" y="3563705"/>
            <a:ext cx="9228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2"/>
                </a:solidFill>
              </a:rPr>
              <a:t>K = 2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047BAF7-79D1-45FE-A7ED-867FFAA2C5A0}"/>
              </a:ext>
            </a:extLst>
          </p:cNvPr>
          <p:cNvCxnSpPr/>
          <p:nvPr/>
        </p:nvCxnSpPr>
        <p:spPr>
          <a:xfrm>
            <a:off x="4842933" y="3748371"/>
            <a:ext cx="996002" cy="0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2D7256C-B52F-4BC6-97D5-1709DFF73CF3}"/>
              </a:ext>
            </a:extLst>
          </p:cNvPr>
          <p:cNvCxnSpPr/>
          <p:nvPr/>
        </p:nvCxnSpPr>
        <p:spPr>
          <a:xfrm>
            <a:off x="5827458" y="3748371"/>
            <a:ext cx="3138158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64942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59F5F8-341B-4113-83A1-CDF98089F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1241" y="586164"/>
            <a:ext cx="2312480" cy="5762557"/>
          </a:xfrm>
        </p:spPr>
        <p:txBody>
          <a:bodyPr anchor="ctr">
            <a:normAutofit/>
          </a:bodyPr>
          <a:lstStyle/>
          <a:p>
            <a:pPr algn="ctr"/>
            <a:r>
              <a:rPr lang="en-US" sz="2800"/>
              <a:t>How will you find a K value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51577EF-4DB4-493A-9F45-5BECA7E83878}"/>
              </a:ext>
            </a:extLst>
          </p:cNvPr>
          <p:cNvGrpSpPr/>
          <p:nvPr/>
        </p:nvGrpSpPr>
        <p:grpSpPr>
          <a:xfrm rot="1803072">
            <a:off x="4291495" y="685752"/>
            <a:ext cx="6721373" cy="3040958"/>
            <a:chOff x="4241331" y="2004713"/>
            <a:chExt cx="6721373" cy="3040958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BC17DADE-200D-4EF5-8E4F-94F335B5E6DD}"/>
                </a:ext>
              </a:extLst>
            </p:cNvPr>
            <p:cNvCxnSpPr>
              <a:cxnSpLocks/>
            </p:cNvCxnSpPr>
            <p:nvPr/>
          </p:nvCxnSpPr>
          <p:spPr>
            <a:xfrm rot="19796928" flipV="1">
              <a:off x="4241331" y="3424308"/>
              <a:ext cx="6721373" cy="125088"/>
            </a:xfrm>
            <a:prstGeom prst="line">
              <a:avLst/>
            </a:prstGeom>
            <a:ln w="5715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0D76218F-6E53-46D0-9C9C-E59EF3F3EFB8}"/>
                </a:ext>
              </a:extLst>
            </p:cNvPr>
            <p:cNvSpPr/>
            <p:nvPr/>
          </p:nvSpPr>
          <p:spPr>
            <a:xfrm>
              <a:off x="7265221" y="3426885"/>
              <a:ext cx="389467" cy="33020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A3CD920-7B00-4242-8CBC-B495B46EC0FE}"/>
                </a:ext>
              </a:extLst>
            </p:cNvPr>
            <p:cNvSpPr/>
            <p:nvPr/>
          </p:nvSpPr>
          <p:spPr>
            <a:xfrm>
              <a:off x="5466080" y="4537209"/>
              <a:ext cx="389467" cy="330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DD28E3C3-CDE8-46E1-98A7-BBE437D5214F}"/>
                </a:ext>
              </a:extLst>
            </p:cNvPr>
            <p:cNvSpPr/>
            <p:nvPr/>
          </p:nvSpPr>
          <p:spPr>
            <a:xfrm>
              <a:off x="5859868" y="4289254"/>
              <a:ext cx="389467" cy="330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679EAA2C-8BAF-401B-A01B-FC4B7FE67FC8}"/>
                </a:ext>
              </a:extLst>
            </p:cNvPr>
            <p:cNvSpPr/>
            <p:nvPr/>
          </p:nvSpPr>
          <p:spPr>
            <a:xfrm>
              <a:off x="6874933" y="3632200"/>
              <a:ext cx="389467" cy="33020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7CCA32E-2221-4F43-8014-AFA34960EFF9}"/>
                </a:ext>
              </a:extLst>
            </p:cNvPr>
            <p:cNvSpPr/>
            <p:nvPr/>
          </p:nvSpPr>
          <p:spPr>
            <a:xfrm>
              <a:off x="7628634" y="3187697"/>
              <a:ext cx="389467" cy="33020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FB5EA51E-1B69-4E91-9AC1-D5FEDA9D77B8}"/>
                </a:ext>
              </a:extLst>
            </p:cNvPr>
            <p:cNvSpPr/>
            <p:nvPr/>
          </p:nvSpPr>
          <p:spPr>
            <a:xfrm>
              <a:off x="8018101" y="2969980"/>
              <a:ext cx="389467" cy="33020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C3E34E69-0CB1-418F-9D1C-78B101D1B69C}"/>
                </a:ext>
              </a:extLst>
            </p:cNvPr>
            <p:cNvSpPr/>
            <p:nvPr/>
          </p:nvSpPr>
          <p:spPr>
            <a:xfrm>
              <a:off x="5076613" y="4715471"/>
              <a:ext cx="389467" cy="330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CB2847EC-CEAF-4C59-87A9-0A2FF14AF944}"/>
                </a:ext>
              </a:extLst>
            </p:cNvPr>
            <p:cNvSpPr/>
            <p:nvPr/>
          </p:nvSpPr>
          <p:spPr>
            <a:xfrm>
              <a:off x="9169400" y="2260600"/>
              <a:ext cx="389467" cy="330200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351200AF-357E-4235-9DA9-D5A20ECB3E7D}"/>
                </a:ext>
              </a:extLst>
            </p:cNvPr>
            <p:cNvSpPr/>
            <p:nvPr/>
          </p:nvSpPr>
          <p:spPr>
            <a:xfrm>
              <a:off x="9558867" y="2004713"/>
              <a:ext cx="389467" cy="330200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AF5CCFBB-0CC4-442F-801C-13406D04B7D9}"/>
              </a:ext>
            </a:extLst>
          </p:cNvPr>
          <p:cNvSpPr txBox="1"/>
          <p:nvPr/>
        </p:nvSpPr>
        <p:spPr>
          <a:xfrm>
            <a:off x="3632027" y="58616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>
                <a:solidFill>
                  <a:schemeClr val="bg2"/>
                </a:solidFill>
              </a:rPr>
              <a:t>Total variation within the cluster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E884C02-B497-44D1-859C-67FB0B395ED2}"/>
              </a:ext>
            </a:extLst>
          </p:cNvPr>
          <p:cNvSpPr txBox="1"/>
          <p:nvPr/>
        </p:nvSpPr>
        <p:spPr>
          <a:xfrm>
            <a:off x="3632027" y="3021262"/>
            <a:ext cx="9228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2"/>
                </a:solidFill>
              </a:rPr>
              <a:t>K = 1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38D50B8-ED4C-4BB9-8540-52DF692FFB4B}"/>
              </a:ext>
            </a:extLst>
          </p:cNvPr>
          <p:cNvCxnSpPr>
            <a:cxnSpLocks/>
          </p:cNvCxnSpPr>
          <p:nvPr/>
        </p:nvCxnSpPr>
        <p:spPr>
          <a:xfrm>
            <a:off x="4842933" y="3205928"/>
            <a:ext cx="5469467" cy="0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9541AC1A-CF8C-476D-8CBF-B5B2ED85BE15}"/>
              </a:ext>
            </a:extLst>
          </p:cNvPr>
          <p:cNvSpPr txBox="1"/>
          <p:nvPr/>
        </p:nvSpPr>
        <p:spPr>
          <a:xfrm>
            <a:off x="3632027" y="3563705"/>
            <a:ext cx="9228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2"/>
                </a:solidFill>
              </a:rPr>
              <a:t>K = 2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047BAF7-79D1-45FE-A7ED-867FFAA2C5A0}"/>
              </a:ext>
            </a:extLst>
          </p:cNvPr>
          <p:cNvCxnSpPr/>
          <p:nvPr/>
        </p:nvCxnSpPr>
        <p:spPr>
          <a:xfrm>
            <a:off x="4842933" y="3748371"/>
            <a:ext cx="996002" cy="0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2D7256C-B52F-4BC6-97D5-1709DFF73CF3}"/>
              </a:ext>
            </a:extLst>
          </p:cNvPr>
          <p:cNvCxnSpPr/>
          <p:nvPr/>
        </p:nvCxnSpPr>
        <p:spPr>
          <a:xfrm>
            <a:off x="5827458" y="3748371"/>
            <a:ext cx="3138158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D4741E11-94C4-4B03-8D46-B465C66390CD}"/>
              </a:ext>
            </a:extLst>
          </p:cNvPr>
          <p:cNvSpPr txBox="1"/>
          <p:nvPr/>
        </p:nvSpPr>
        <p:spPr>
          <a:xfrm>
            <a:off x="3632026" y="3999796"/>
            <a:ext cx="9228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2"/>
                </a:solidFill>
              </a:rPr>
              <a:t>K =3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14099153-B4A1-4D46-AD78-616D0816912D}"/>
              </a:ext>
            </a:extLst>
          </p:cNvPr>
          <p:cNvGrpSpPr/>
          <p:nvPr/>
        </p:nvGrpSpPr>
        <p:grpSpPr>
          <a:xfrm>
            <a:off x="4842933" y="4217529"/>
            <a:ext cx="3001102" cy="0"/>
            <a:chOff x="5356814" y="5479062"/>
            <a:chExt cx="3001102" cy="0"/>
          </a:xfrm>
        </p:grpSpPr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0357E257-4462-493B-A1DE-DB1E1BF3EC1E}"/>
                </a:ext>
              </a:extLst>
            </p:cNvPr>
            <p:cNvCxnSpPr/>
            <p:nvPr/>
          </p:nvCxnSpPr>
          <p:spPr>
            <a:xfrm>
              <a:off x="5356814" y="5479062"/>
              <a:ext cx="959483" cy="0"/>
            </a:xfrm>
            <a:prstGeom prst="line">
              <a:avLst/>
            </a:prstGeom>
            <a:ln w="28575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59AFC4E-E046-4D17-B895-54465458B363}"/>
                </a:ext>
              </a:extLst>
            </p:cNvPr>
            <p:cNvCxnSpPr>
              <a:cxnSpLocks/>
            </p:cNvCxnSpPr>
            <p:nvPr/>
          </p:nvCxnSpPr>
          <p:spPr>
            <a:xfrm>
              <a:off x="6316297" y="5479062"/>
              <a:ext cx="1479108" cy="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EA83FA9F-3D84-406D-B01E-C936508C74F5}"/>
                </a:ext>
              </a:extLst>
            </p:cNvPr>
            <p:cNvCxnSpPr>
              <a:cxnSpLocks/>
            </p:cNvCxnSpPr>
            <p:nvPr/>
          </p:nvCxnSpPr>
          <p:spPr>
            <a:xfrm>
              <a:off x="7795856" y="5479062"/>
              <a:ext cx="562060" cy="0"/>
            </a:xfrm>
            <a:prstGeom prst="line">
              <a:avLst/>
            </a:prstGeom>
            <a:ln w="2857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F2CB0EF6-97C0-4E6C-B6E3-CFECA3B1EEFC}"/>
              </a:ext>
            </a:extLst>
          </p:cNvPr>
          <p:cNvSpPr txBox="1"/>
          <p:nvPr/>
        </p:nvSpPr>
        <p:spPr>
          <a:xfrm flipH="1">
            <a:off x="3838970" y="4603732"/>
            <a:ext cx="80228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2"/>
                </a:solidFill>
              </a:rPr>
              <a:t>Each Time you increase the cluster the variation decreases</a:t>
            </a:r>
          </a:p>
          <a:p>
            <a:endParaRPr lang="en-US">
              <a:solidFill>
                <a:schemeClr val="bg2"/>
              </a:solidFill>
            </a:endParaRPr>
          </a:p>
          <a:p>
            <a:endParaRPr lang="en-US">
              <a:solidFill>
                <a:schemeClr val="bg2"/>
              </a:solidFill>
            </a:endParaRPr>
          </a:p>
          <a:p>
            <a:r>
              <a:rPr lang="en-US">
                <a:solidFill>
                  <a:schemeClr val="bg2"/>
                </a:solidFill>
              </a:rPr>
              <a:t>When the # of clusters = # of data points then in that case the variation = 0 </a:t>
            </a:r>
          </a:p>
        </p:txBody>
      </p:sp>
    </p:spTree>
    <p:extLst>
      <p:ext uri="{BB962C8B-B14F-4D97-AF65-F5344CB8AC3E}">
        <p14:creationId xmlns:p14="http://schemas.microsoft.com/office/powerpoint/2010/main" val="6964993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59F5F8-341B-4113-83A1-CDF98089F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2"/>
            <a:ext cx="2312480" cy="5762557"/>
          </a:xfrm>
        </p:spPr>
        <p:txBody>
          <a:bodyPr anchor="ctr">
            <a:normAutofit/>
          </a:bodyPr>
          <a:lstStyle/>
          <a:p>
            <a:pPr algn="ctr"/>
            <a:r>
              <a:rPr lang="en-US" sz="2800"/>
              <a:t>How will you find a K value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23554" name="Picture 2" descr="Elbow method - Edureka">
            <a:extLst>
              <a:ext uri="{FF2B5EF4-FFF2-40B4-BE49-F238E27FC236}">
                <a16:creationId xmlns:a16="http://schemas.microsoft.com/office/drawing/2014/main" id="{2E33A897-C60C-4710-9417-7B9C0A9480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6021" y="1444625"/>
            <a:ext cx="4419600" cy="4476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AA3AE34-63EA-40C1-B17C-3B22EEBF0B7F}"/>
              </a:ext>
            </a:extLst>
          </p:cNvPr>
          <p:cNvSpPr txBox="1"/>
          <p:nvPr/>
        </p:nvSpPr>
        <p:spPr>
          <a:xfrm>
            <a:off x="3750733" y="931333"/>
            <a:ext cx="782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bg2"/>
                </a:solidFill>
              </a:rPr>
              <a:t>This Elbow point is used to determine the value of K(Clusters)</a:t>
            </a:r>
          </a:p>
        </p:txBody>
      </p:sp>
    </p:spTree>
    <p:extLst>
      <p:ext uri="{BB962C8B-B14F-4D97-AF65-F5344CB8AC3E}">
        <p14:creationId xmlns:p14="http://schemas.microsoft.com/office/powerpoint/2010/main" val="24140985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59F5F8-341B-4113-83A1-CDF98089F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2"/>
            <a:ext cx="2312480" cy="5762557"/>
          </a:xfrm>
        </p:spPr>
        <p:txBody>
          <a:bodyPr anchor="ctr">
            <a:normAutofit/>
          </a:bodyPr>
          <a:lstStyle/>
          <a:p>
            <a:pPr algn="ctr"/>
            <a:r>
              <a:rPr lang="en-US" sz="2800"/>
              <a:t>K –Means Algorithm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A3AE34-63EA-40C1-B17C-3B22EEBF0B7F}"/>
              </a:ext>
            </a:extLst>
          </p:cNvPr>
          <p:cNvSpPr txBox="1"/>
          <p:nvPr/>
        </p:nvSpPr>
        <p:spPr>
          <a:xfrm>
            <a:off x="3750733" y="931333"/>
            <a:ext cx="782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chemeClr val="bg2"/>
                </a:solidFill>
              </a:rPr>
              <a:t>Summarizing the K-Means Algorithm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1807C95-0D39-4439-BE9D-26632C3BDDA2}"/>
              </a:ext>
            </a:extLst>
          </p:cNvPr>
          <p:cNvSpPr txBox="1"/>
          <p:nvPr/>
        </p:nvSpPr>
        <p:spPr>
          <a:xfrm>
            <a:off x="3569764" y="1713718"/>
            <a:ext cx="820313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Randomly chose k examples as initial centroids </a:t>
            </a:r>
          </a:p>
          <a:p>
            <a:r>
              <a:rPr lang="en-US" dirty="0">
                <a:solidFill>
                  <a:schemeClr val="bg2"/>
                </a:solidFill>
              </a:rPr>
              <a:t>White true:</a:t>
            </a:r>
          </a:p>
          <a:p>
            <a:r>
              <a:rPr lang="en-US" dirty="0">
                <a:solidFill>
                  <a:schemeClr val="bg2"/>
                </a:solidFill>
              </a:rPr>
              <a:t>	create k clusters by assigning each example to closest centroid</a:t>
            </a:r>
          </a:p>
          <a:p>
            <a:r>
              <a:rPr lang="en-US" dirty="0">
                <a:solidFill>
                  <a:schemeClr val="bg2"/>
                </a:solidFill>
              </a:rPr>
              <a:t>	compute k new centroids by averaging examples in each cluster</a:t>
            </a:r>
          </a:p>
          <a:p>
            <a:r>
              <a:rPr lang="en-US" dirty="0">
                <a:solidFill>
                  <a:schemeClr val="bg2"/>
                </a:solidFill>
              </a:rPr>
              <a:t>	if centroids don’t change</a:t>
            </a:r>
          </a:p>
          <a:p>
            <a:r>
              <a:rPr lang="en-US" dirty="0">
                <a:solidFill>
                  <a:schemeClr val="bg2"/>
                </a:solidFill>
              </a:rPr>
              <a:t>	break</a:t>
            </a:r>
          </a:p>
        </p:txBody>
      </p:sp>
      <p:pic>
        <p:nvPicPr>
          <p:cNvPr id="1026" name="Picture 2" descr="K-means | Jusliu">
            <a:extLst>
              <a:ext uri="{FF2B5EF4-FFF2-40B4-BE49-F238E27FC236}">
                <a16:creationId xmlns:a16="http://schemas.microsoft.com/office/drawing/2014/main" id="{785205A7-5B0E-45DB-B927-93A59F5597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2400" y="3909376"/>
            <a:ext cx="7295322" cy="2279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44737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54C2F1-A183-41D9-8347-7A5E4282B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3"/>
            <a:ext cx="2312480" cy="1499738"/>
          </a:xfrm>
        </p:spPr>
        <p:txBody>
          <a:bodyPr anchor="b">
            <a:normAutofit/>
          </a:bodyPr>
          <a:lstStyle/>
          <a:p>
            <a:r>
              <a:rPr lang="en-US" sz="2800"/>
              <a:t>Types of Clustering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26231A-0CAF-44B5-AEBE-058840E1D3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720" y="2149813"/>
            <a:ext cx="2312479" cy="385419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b="1" u="sng">
                <a:solidFill>
                  <a:schemeClr val="tx1">
                    <a:lumMod val="85000"/>
                    <a:lumOff val="15000"/>
                  </a:schemeClr>
                </a:solidFill>
              </a:rPr>
              <a:t>Exclusive Clustering</a:t>
            </a:r>
          </a:p>
          <a:p>
            <a:pPr marL="0" indent="0">
              <a:buNone/>
            </a:pPr>
            <a:endParaRPr lang="en-US" sz="140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</a:rPr>
              <a:t>Hard Clustering</a:t>
            </a:r>
          </a:p>
          <a:p>
            <a:pPr marL="0" indent="0">
              <a:buNone/>
            </a:pPr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</a:rPr>
              <a:t>Data Point / Item belongs exclusively to one cluster</a:t>
            </a:r>
          </a:p>
          <a:p>
            <a:pPr marL="0" indent="0">
              <a:buNone/>
            </a:pPr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</a:rPr>
              <a:t>Example K-Means clustering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7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84879696-A001-4D7E-8BBF-578C3328E1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1200" y="612843"/>
            <a:ext cx="6858000" cy="5486400"/>
          </a:xfrm>
          <a:prstGeom prst="rect">
            <a:avLst/>
          </a:prstGeom>
        </p:spPr>
      </p:pic>
      <p:pic>
        <p:nvPicPr>
          <p:cNvPr id="14338" name="Picture 2" descr="An improved overlapping k-means clustering method for medical applications  - ScienceDirect">
            <a:extLst>
              <a:ext uri="{FF2B5EF4-FFF2-40B4-BE49-F238E27FC236}">
                <a16:creationId xmlns:a16="http://schemas.microsoft.com/office/drawing/2014/main" id="{E28263F3-EC5E-4AEE-94FD-9F46393E0A3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1919"/>
          <a:stretch/>
        </p:blipFill>
        <p:spPr bwMode="auto">
          <a:xfrm>
            <a:off x="643626" y="4710328"/>
            <a:ext cx="2129895" cy="1190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47493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59F5F8-341B-4113-83A1-CDF98089F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2"/>
            <a:ext cx="2312480" cy="5762557"/>
          </a:xfrm>
        </p:spPr>
        <p:txBody>
          <a:bodyPr anchor="ctr">
            <a:normAutofit/>
          </a:bodyPr>
          <a:lstStyle/>
          <a:p>
            <a:pPr algn="ctr"/>
            <a:r>
              <a:rPr lang="en-US" sz="2800" dirty="0"/>
              <a:t>Iris Dataset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2050" name="Picture 2" descr="Data Science Example - Iris dataset">
            <a:extLst>
              <a:ext uri="{FF2B5EF4-FFF2-40B4-BE49-F238E27FC236}">
                <a16:creationId xmlns:a16="http://schemas.microsoft.com/office/drawing/2014/main" id="{C351F867-D4FA-460E-B05A-24C92FFE4E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1341" y="3583537"/>
            <a:ext cx="8163338" cy="2884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Exploratory Data Analysis: Uni-variate analysis of Iris Data set | by  Pratik Nabriya | Analytics Vidhya | Medium">
            <a:extLst>
              <a:ext uri="{FF2B5EF4-FFF2-40B4-BE49-F238E27FC236}">
                <a16:creationId xmlns:a16="http://schemas.microsoft.com/office/drawing/2014/main" id="{8392A359-E105-4347-A065-207F156B6B7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20" t="17004" r="10725" b="5546"/>
          <a:stretch/>
        </p:blipFill>
        <p:spPr bwMode="auto">
          <a:xfrm>
            <a:off x="5420139" y="508637"/>
            <a:ext cx="4214189" cy="30654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50127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85BE94-96A4-4852-8D92-92176D03B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Clustering Python Demo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F4B6C48-FD1D-4BC7-8A02-FB13233F3737}"/>
              </a:ext>
            </a:extLst>
          </p:cNvPr>
          <p:cNvSpPr txBox="1"/>
          <p:nvPr/>
        </p:nvSpPr>
        <p:spPr>
          <a:xfrm>
            <a:off x="5734907" y="443206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GitHub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07986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Rectangle 191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Rectangle 192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4" name="Rectangle 19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54C2F1-A183-41D9-8347-7A5E4282B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3"/>
            <a:ext cx="2312480" cy="1499738"/>
          </a:xfrm>
        </p:spPr>
        <p:txBody>
          <a:bodyPr anchor="b">
            <a:normAutofit/>
          </a:bodyPr>
          <a:lstStyle/>
          <a:p>
            <a:r>
              <a:rPr lang="en-US" sz="2800"/>
              <a:t>Types of Clustering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26231A-0CAF-44B5-AEBE-058840E1D3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720" y="2149813"/>
            <a:ext cx="2312479" cy="385419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b="1" u="sng">
                <a:solidFill>
                  <a:schemeClr val="tx1">
                    <a:lumMod val="85000"/>
                    <a:lumOff val="15000"/>
                  </a:schemeClr>
                </a:solidFill>
              </a:rPr>
              <a:t>Overlapping Clustering</a:t>
            </a:r>
          </a:p>
          <a:p>
            <a:pPr marL="0" indent="0">
              <a:buNone/>
            </a:pPr>
            <a:endParaRPr lang="en-US" sz="140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</a:rPr>
              <a:t>Soft Clustering</a:t>
            </a:r>
          </a:p>
          <a:p>
            <a:pPr marL="0" indent="0">
              <a:buNone/>
            </a:pPr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</a:rPr>
              <a:t>Data Point / Item belongs multiple cluster</a:t>
            </a:r>
          </a:p>
          <a:p>
            <a:pPr marL="0" indent="0">
              <a:buNone/>
            </a:pPr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</a:rPr>
              <a:t>Example Fuzzy/ C-Means Clustering/Weighted </a:t>
            </a:r>
            <a:r>
              <a:rPr lang="en-US" sz="1400" err="1">
                <a:solidFill>
                  <a:schemeClr val="tx1">
                    <a:lumMod val="85000"/>
                    <a:lumOff val="15000"/>
                  </a:schemeClr>
                </a:solidFill>
              </a:rPr>
              <a:t>KMeans</a:t>
            </a:r>
            <a:endParaRPr lang="en-US" sz="14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95" name="Rectangle 194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13314" name="Picture 2" descr="An improved overlapping k-means clustering method for medical applications  - ScienceDirect">
            <a:extLst>
              <a:ext uri="{FF2B5EF4-FFF2-40B4-BE49-F238E27FC236}">
                <a16:creationId xmlns:a16="http://schemas.microsoft.com/office/drawing/2014/main" id="{0670C0CA-9551-4E12-88B9-C5602EDC2D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124"/>
          <a:stretch/>
        </p:blipFill>
        <p:spPr bwMode="auto">
          <a:xfrm>
            <a:off x="930919" y="4710328"/>
            <a:ext cx="1535638" cy="1190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61E0EE52-B530-45F6-9020-BC3170A0C8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1400" y="965200"/>
            <a:ext cx="6096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6305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Rectangle 191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Rectangle 192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4" name="Rectangle 19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54C2F1-A183-41D9-8347-7A5E4282B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3"/>
            <a:ext cx="2312480" cy="1499738"/>
          </a:xfrm>
        </p:spPr>
        <p:txBody>
          <a:bodyPr anchor="b">
            <a:normAutofit/>
          </a:bodyPr>
          <a:lstStyle/>
          <a:p>
            <a:r>
              <a:rPr lang="en-US" sz="2800"/>
              <a:t>Types of Clustering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26231A-0CAF-44B5-AEBE-058840E1D3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720" y="2149813"/>
            <a:ext cx="2312479" cy="385419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b="1" u="sng">
                <a:solidFill>
                  <a:schemeClr val="tx1">
                    <a:lumMod val="85000"/>
                    <a:lumOff val="15000"/>
                  </a:schemeClr>
                </a:solidFill>
              </a:rPr>
              <a:t>Hierarchical Clustering</a:t>
            </a:r>
          </a:p>
          <a:p>
            <a:pPr marL="0" indent="0">
              <a:buNone/>
            </a:pPr>
            <a:endParaRPr lang="en-US" sz="140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</a:rPr>
              <a:t>A method of cluster analysis which seeks to build a hierarchy of clusters.</a:t>
            </a:r>
          </a:p>
          <a:p>
            <a:pPr marL="0" indent="0">
              <a:buNone/>
            </a:pPr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</a:rPr>
              <a:t>Example Dendrogram</a:t>
            </a:r>
          </a:p>
        </p:txBody>
      </p:sp>
      <p:sp>
        <p:nvSpPr>
          <p:cNvPr id="195" name="Rectangle 194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11" name="Picture 10" descr="Chart, box and whisker chart&#10;&#10;Description automatically generated">
            <a:extLst>
              <a:ext uri="{FF2B5EF4-FFF2-40B4-BE49-F238E27FC236}">
                <a16:creationId xmlns:a16="http://schemas.microsoft.com/office/drawing/2014/main" id="{8C053AD0-B51D-470B-AE20-8C56971103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2415" y="1473009"/>
            <a:ext cx="6096000" cy="2743200"/>
          </a:xfrm>
          <a:prstGeom prst="rect">
            <a:avLst/>
          </a:prstGeom>
        </p:spPr>
      </p:pic>
      <p:pic>
        <p:nvPicPr>
          <p:cNvPr id="15362" name="Picture 2" descr="What is Hierarchical Clustering?">
            <a:extLst>
              <a:ext uri="{FF2B5EF4-FFF2-40B4-BE49-F238E27FC236}">
                <a16:creationId xmlns:a16="http://schemas.microsoft.com/office/drawing/2014/main" id="{FFD155C6-557C-48FA-A0A3-C42FCE6B6F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084" y="4477853"/>
            <a:ext cx="2460232" cy="1666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15283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59F5F8-341B-4113-83A1-CDF98089F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2"/>
            <a:ext cx="2312480" cy="5762557"/>
          </a:xfrm>
        </p:spPr>
        <p:txBody>
          <a:bodyPr anchor="ctr">
            <a:normAutofit/>
          </a:bodyPr>
          <a:lstStyle/>
          <a:p>
            <a:pPr algn="ctr"/>
            <a:r>
              <a:rPr lang="en-US" sz="2800"/>
              <a:t>What is K-Means Clustering?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ED44A7-C031-4225-902A-0F6CBC999A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28781" y="886529"/>
            <a:ext cx="7494080" cy="385419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>
                <a:solidFill>
                  <a:schemeClr val="bg1"/>
                </a:solidFill>
              </a:rPr>
              <a:t>K-Means is a clustering algorithm whose main goal is to group similar elements or data points into a cluster</a:t>
            </a:r>
          </a:p>
          <a:p>
            <a:endParaRPr lang="en-US" sz="140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1400" b="1">
                <a:solidFill>
                  <a:schemeClr val="bg1"/>
                </a:solidFill>
              </a:rPr>
              <a:t>Note</a:t>
            </a:r>
            <a:r>
              <a:rPr lang="en-US" sz="1400">
                <a:solidFill>
                  <a:schemeClr val="bg1"/>
                </a:solidFill>
              </a:rPr>
              <a:t>: ‘K’ in </a:t>
            </a:r>
            <a:r>
              <a:rPr lang="en-US" sz="1400" b="1">
                <a:solidFill>
                  <a:schemeClr val="bg1"/>
                </a:solidFill>
              </a:rPr>
              <a:t>K-means</a:t>
            </a:r>
            <a:r>
              <a:rPr lang="en-US" sz="1400">
                <a:solidFill>
                  <a:schemeClr val="bg1"/>
                </a:solidFill>
              </a:rPr>
              <a:t> represent the number of clusters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17410" name="Picture 2" descr="Laundry Pile photos, royalty-free images, graphics, vectors &amp; videos |  Adobe Stock">
            <a:extLst>
              <a:ext uri="{FF2B5EF4-FFF2-40B4-BE49-F238E27FC236}">
                <a16:creationId xmlns:a16="http://schemas.microsoft.com/office/drawing/2014/main" id="{E038CC86-162B-40C9-89DD-733415FD19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0566" y="2296887"/>
            <a:ext cx="51435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D01B15A-7A9A-4FD6-AA81-9C582AE3FEB2}"/>
              </a:ext>
            </a:extLst>
          </p:cNvPr>
          <p:cNvSpPr txBox="1"/>
          <p:nvPr/>
        </p:nvSpPr>
        <p:spPr>
          <a:xfrm flipH="1">
            <a:off x="5161702" y="5725887"/>
            <a:ext cx="28244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>
                <a:solidFill>
                  <a:schemeClr val="bg1"/>
                </a:solidFill>
              </a:rPr>
              <a:t>Pie of Laundry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0D83C56-E6E9-4789-AB97-2DAA81D274E1}"/>
              </a:ext>
            </a:extLst>
          </p:cNvPr>
          <p:cNvGrpSpPr/>
          <p:nvPr/>
        </p:nvGrpSpPr>
        <p:grpSpPr>
          <a:xfrm>
            <a:off x="7105735" y="3704482"/>
            <a:ext cx="5833447" cy="2713898"/>
            <a:chOff x="7131136" y="3763751"/>
            <a:chExt cx="5833447" cy="2713898"/>
          </a:xfrm>
        </p:grpSpPr>
        <p:pic>
          <p:nvPicPr>
            <p:cNvPr id="22530" name="Picture 2" descr="LAUNDRY AND DRYCLEANING SERVICES | Junk Mail">
              <a:extLst>
                <a:ext uri="{FF2B5EF4-FFF2-40B4-BE49-F238E27FC236}">
                  <a16:creationId xmlns:a16="http://schemas.microsoft.com/office/drawing/2014/main" id="{09AA5FE2-0F56-4252-909F-40A2F024B3A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31136" y="3763751"/>
              <a:ext cx="4639141" cy="27138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413EC87-84B6-401E-B49E-E9D1636B380A}"/>
                </a:ext>
              </a:extLst>
            </p:cNvPr>
            <p:cNvSpPr txBox="1"/>
            <p:nvPr/>
          </p:nvSpPr>
          <p:spPr>
            <a:xfrm flipH="1">
              <a:off x="10140102" y="6067622"/>
              <a:ext cx="282448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i="1"/>
                <a:t>Laundry by Color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02256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AnalogousFromRegularSeed_2SEEDS">
      <a:dk1>
        <a:srgbClr val="000000"/>
      </a:dk1>
      <a:lt1>
        <a:srgbClr val="FFFFFF"/>
      </a:lt1>
      <a:dk2>
        <a:srgbClr val="2F1D1B"/>
      </a:dk2>
      <a:lt2>
        <a:srgbClr val="F0F2F3"/>
      </a:lt2>
      <a:accent1>
        <a:srgbClr val="C67326"/>
      </a:accent1>
      <a:accent2>
        <a:srgbClr val="D84238"/>
      </a:accent2>
      <a:accent3>
        <a:srgbClr val="B1A32D"/>
      </a:accent3>
      <a:accent4>
        <a:srgbClr val="22B2B2"/>
      </a:accent4>
      <a:accent5>
        <a:srgbClr val="3896D8"/>
      </a:accent5>
      <a:accent6>
        <a:srgbClr val="2843C7"/>
      </a:accent6>
      <a:hlink>
        <a:srgbClr val="3F82BF"/>
      </a:hlink>
      <a:folHlink>
        <a:srgbClr val="7F7F7F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1165</Words>
  <Application>Microsoft Office PowerPoint</Application>
  <PresentationFormat>Widescreen</PresentationFormat>
  <Paragraphs>202</Paragraphs>
  <Slides>61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61</vt:i4>
      </vt:variant>
    </vt:vector>
  </HeadingPairs>
  <TitlesOfParts>
    <vt:vector size="68" baseType="lpstr">
      <vt:lpstr>Arial</vt:lpstr>
      <vt:lpstr>Arial</vt:lpstr>
      <vt:lpstr>Avenir Next LT Pro</vt:lpstr>
      <vt:lpstr>Avenir Next LT Pro Light</vt:lpstr>
      <vt:lpstr>Calibri</vt:lpstr>
      <vt:lpstr>Garamond</vt:lpstr>
      <vt:lpstr>SavonVTI</vt:lpstr>
      <vt:lpstr>Clustering</vt:lpstr>
      <vt:lpstr>Agenda</vt:lpstr>
      <vt:lpstr>What is Clustering?</vt:lpstr>
      <vt:lpstr>Where is Clustering Used?</vt:lpstr>
      <vt:lpstr>Other applications of Clustering</vt:lpstr>
      <vt:lpstr>Types of Clustering</vt:lpstr>
      <vt:lpstr>Types of Clustering</vt:lpstr>
      <vt:lpstr>Types of Clustering</vt:lpstr>
      <vt:lpstr>What is K-Means Clustering?</vt:lpstr>
      <vt:lpstr>Where can I apply K-Means clustering?</vt:lpstr>
      <vt:lpstr>K-Means Algorithm</vt:lpstr>
      <vt:lpstr>K-Means Algorithm</vt:lpstr>
      <vt:lpstr>K-Means Algorithm</vt:lpstr>
      <vt:lpstr>K-Means Algorithm</vt:lpstr>
      <vt:lpstr>K-Means Algorithm</vt:lpstr>
      <vt:lpstr>K-Means Algorithm</vt:lpstr>
      <vt:lpstr>K-Means Algorithm</vt:lpstr>
      <vt:lpstr>K-Means Algorithm</vt:lpstr>
      <vt:lpstr>K-Means Algorithm</vt:lpstr>
      <vt:lpstr>K-Means Algorithm</vt:lpstr>
      <vt:lpstr>K-Means Algorithm</vt:lpstr>
      <vt:lpstr>K-Means Algorithm</vt:lpstr>
      <vt:lpstr>K-Means Algorithm</vt:lpstr>
      <vt:lpstr>K-Means Algorithm</vt:lpstr>
      <vt:lpstr>K-Means Algorithm</vt:lpstr>
      <vt:lpstr>K-Means Algorithm</vt:lpstr>
      <vt:lpstr>K-Means Algorithm</vt:lpstr>
      <vt:lpstr>K-Means Algorithm</vt:lpstr>
      <vt:lpstr>K-Means Algorithm</vt:lpstr>
      <vt:lpstr>K-Means Algorithm</vt:lpstr>
      <vt:lpstr>K-Means Algorithm</vt:lpstr>
      <vt:lpstr>K-Means Algorithm</vt:lpstr>
      <vt:lpstr>K-Means Algorithm</vt:lpstr>
      <vt:lpstr>K-Means Algorithm</vt:lpstr>
      <vt:lpstr>K-Means Algorithm</vt:lpstr>
      <vt:lpstr>K-Means Algorithm</vt:lpstr>
      <vt:lpstr>K-Means Algorithm</vt:lpstr>
      <vt:lpstr>K-Means Algorithm</vt:lpstr>
      <vt:lpstr>K-Means Algorithm</vt:lpstr>
      <vt:lpstr>K-Means Algorithm</vt:lpstr>
      <vt:lpstr>K-Means Algorithm</vt:lpstr>
      <vt:lpstr>K-Means Algorithm</vt:lpstr>
      <vt:lpstr>K-Means Algorithm</vt:lpstr>
      <vt:lpstr>K-Means Algorithm</vt:lpstr>
      <vt:lpstr>K-Means Algorithm</vt:lpstr>
      <vt:lpstr>K-Means Algorithm</vt:lpstr>
      <vt:lpstr>K-Means Algorithm</vt:lpstr>
      <vt:lpstr>K-Means Algorithm</vt:lpstr>
      <vt:lpstr>K-Means Algorithm</vt:lpstr>
      <vt:lpstr>K-Means Algorithm</vt:lpstr>
      <vt:lpstr>K-Means Algorithm</vt:lpstr>
      <vt:lpstr>K-Means Algorithm</vt:lpstr>
      <vt:lpstr>K-Means Algorithm</vt:lpstr>
      <vt:lpstr>K-Means Algorithm</vt:lpstr>
      <vt:lpstr>How will you find a K value</vt:lpstr>
      <vt:lpstr>How will you find a K value</vt:lpstr>
      <vt:lpstr>How will you find a K value</vt:lpstr>
      <vt:lpstr>How will you find a K value</vt:lpstr>
      <vt:lpstr>K –Means Algorithm</vt:lpstr>
      <vt:lpstr>Iris Dataset</vt:lpstr>
      <vt:lpstr>Clustering Python 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Clustering</dc:title>
  <dc:creator>Supraja Karanam</dc:creator>
  <cp:lastModifiedBy>Supraja Karanam</cp:lastModifiedBy>
  <cp:revision>1</cp:revision>
  <dcterms:created xsi:type="dcterms:W3CDTF">2020-11-11T05:46:36Z</dcterms:created>
  <dcterms:modified xsi:type="dcterms:W3CDTF">2020-11-20T05:06:20Z</dcterms:modified>
</cp:coreProperties>
</file>